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7" r:id="rId7"/>
    <p:sldId id="260" r:id="rId8"/>
    <p:sldId id="265" r:id="rId9"/>
    <p:sldId id="264" r:id="rId10"/>
    <p:sldId id="261" r:id="rId11"/>
    <p:sldId id="262" r:id="rId12"/>
    <p:sldId id="263" r:id="rId13"/>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DB199-A44C-4720-BFCE-590C96A10F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B1E105-2FBE-4BFF-AD32-3645417661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735B2B-5134-40CC-95CB-82B31962462A}"/>
              </a:ext>
            </a:extLst>
          </p:cNvPr>
          <p:cNvSpPr>
            <a:spLocks noGrp="1"/>
          </p:cNvSpPr>
          <p:nvPr>
            <p:ph type="dt" sz="half" idx="10"/>
          </p:nvPr>
        </p:nvSpPr>
        <p:spPr/>
        <p:txBody>
          <a:bodyPr/>
          <a:lstStyle/>
          <a:p>
            <a:fld id="{41E0C2FE-BA3E-47FC-B87A-0DD1CB82FF46}" type="datetimeFigureOut">
              <a:rPr lang="en-US" smtClean="0"/>
              <a:t>8/14/2018</a:t>
            </a:fld>
            <a:endParaRPr lang="en-US"/>
          </a:p>
        </p:txBody>
      </p:sp>
      <p:sp>
        <p:nvSpPr>
          <p:cNvPr id="5" name="Footer Placeholder 4">
            <a:extLst>
              <a:ext uri="{FF2B5EF4-FFF2-40B4-BE49-F238E27FC236}">
                <a16:creationId xmlns:a16="http://schemas.microsoft.com/office/drawing/2014/main" id="{C3C94BDD-E346-4A79-ACB3-90CBB9A5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20D7AB-0EC5-48B4-978F-7F8EF7F065B9}"/>
              </a:ext>
            </a:extLst>
          </p:cNvPr>
          <p:cNvSpPr>
            <a:spLocks noGrp="1"/>
          </p:cNvSpPr>
          <p:nvPr>
            <p:ph type="sldNum" sz="quarter" idx="12"/>
          </p:nvPr>
        </p:nvSpPr>
        <p:spPr/>
        <p:txBody>
          <a:bodyPr/>
          <a:lstStyle/>
          <a:p>
            <a:fld id="{4D03B1F1-896A-454F-9BD8-76F9F0C584F0}" type="slidenum">
              <a:rPr lang="en-US" smtClean="0"/>
              <a:t>‹#›</a:t>
            </a:fld>
            <a:endParaRPr lang="en-US"/>
          </a:p>
        </p:txBody>
      </p:sp>
    </p:spTree>
    <p:extLst>
      <p:ext uri="{BB962C8B-B14F-4D97-AF65-F5344CB8AC3E}">
        <p14:creationId xmlns:p14="http://schemas.microsoft.com/office/powerpoint/2010/main" val="461276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6A6DD-4BBA-4E1D-A8AD-E50E85FA21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BE8B6-3011-4BF8-8475-BE169D2771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3987C4-5E2F-4176-8145-E700FA22BA94}"/>
              </a:ext>
            </a:extLst>
          </p:cNvPr>
          <p:cNvSpPr>
            <a:spLocks noGrp="1"/>
          </p:cNvSpPr>
          <p:nvPr>
            <p:ph type="dt" sz="half" idx="10"/>
          </p:nvPr>
        </p:nvSpPr>
        <p:spPr/>
        <p:txBody>
          <a:bodyPr/>
          <a:lstStyle/>
          <a:p>
            <a:fld id="{41E0C2FE-BA3E-47FC-B87A-0DD1CB82FF46}" type="datetimeFigureOut">
              <a:rPr lang="en-US" smtClean="0"/>
              <a:t>8/14/2018</a:t>
            </a:fld>
            <a:endParaRPr lang="en-US"/>
          </a:p>
        </p:txBody>
      </p:sp>
      <p:sp>
        <p:nvSpPr>
          <p:cNvPr id="5" name="Footer Placeholder 4">
            <a:extLst>
              <a:ext uri="{FF2B5EF4-FFF2-40B4-BE49-F238E27FC236}">
                <a16:creationId xmlns:a16="http://schemas.microsoft.com/office/drawing/2014/main" id="{D39F1449-A7C1-435D-8800-A42C0DC14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5D29D-C3AB-4754-9A68-BDA5E87F4917}"/>
              </a:ext>
            </a:extLst>
          </p:cNvPr>
          <p:cNvSpPr>
            <a:spLocks noGrp="1"/>
          </p:cNvSpPr>
          <p:nvPr>
            <p:ph type="sldNum" sz="quarter" idx="12"/>
          </p:nvPr>
        </p:nvSpPr>
        <p:spPr/>
        <p:txBody>
          <a:bodyPr/>
          <a:lstStyle/>
          <a:p>
            <a:fld id="{4D03B1F1-896A-454F-9BD8-76F9F0C584F0}" type="slidenum">
              <a:rPr lang="en-US" smtClean="0"/>
              <a:t>‹#›</a:t>
            </a:fld>
            <a:endParaRPr lang="en-US"/>
          </a:p>
        </p:txBody>
      </p:sp>
    </p:spTree>
    <p:extLst>
      <p:ext uri="{BB962C8B-B14F-4D97-AF65-F5344CB8AC3E}">
        <p14:creationId xmlns:p14="http://schemas.microsoft.com/office/powerpoint/2010/main" val="2451992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8D963A-92BA-4641-A97D-F7D2479F49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A76509-5709-40A9-A9D7-F5BE483304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DA5B2-48BE-4599-A5BF-719A6CAA5924}"/>
              </a:ext>
            </a:extLst>
          </p:cNvPr>
          <p:cNvSpPr>
            <a:spLocks noGrp="1"/>
          </p:cNvSpPr>
          <p:nvPr>
            <p:ph type="dt" sz="half" idx="10"/>
          </p:nvPr>
        </p:nvSpPr>
        <p:spPr/>
        <p:txBody>
          <a:bodyPr/>
          <a:lstStyle/>
          <a:p>
            <a:fld id="{41E0C2FE-BA3E-47FC-B87A-0DD1CB82FF46}" type="datetimeFigureOut">
              <a:rPr lang="en-US" smtClean="0"/>
              <a:t>8/14/2018</a:t>
            </a:fld>
            <a:endParaRPr lang="en-US"/>
          </a:p>
        </p:txBody>
      </p:sp>
      <p:sp>
        <p:nvSpPr>
          <p:cNvPr id="5" name="Footer Placeholder 4">
            <a:extLst>
              <a:ext uri="{FF2B5EF4-FFF2-40B4-BE49-F238E27FC236}">
                <a16:creationId xmlns:a16="http://schemas.microsoft.com/office/drawing/2014/main" id="{12CF7272-20EF-42B5-A79B-1915867B0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74B8F-F368-4FD2-BA5E-7C3B82D678BA}"/>
              </a:ext>
            </a:extLst>
          </p:cNvPr>
          <p:cNvSpPr>
            <a:spLocks noGrp="1"/>
          </p:cNvSpPr>
          <p:nvPr>
            <p:ph type="sldNum" sz="quarter" idx="12"/>
          </p:nvPr>
        </p:nvSpPr>
        <p:spPr/>
        <p:txBody>
          <a:bodyPr/>
          <a:lstStyle/>
          <a:p>
            <a:fld id="{4D03B1F1-896A-454F-9BD8-76F9F0C584F0}" type="slidenum">
              <a:rPr lang="en-US" smtClean="0"/>
              <a:t>‹#›</a:t>
            </a:fld>
            <a:endParaRPr lang="en-US"/>
          </a:p>
        </p:txBody>
      </p:sp>
    </p:spTree>
    <p:extLst>
      <p:ext uri="{BB962C8B-B14F-4D97-AF65-F5344CB8AC3E}">
        <p14:creationId xmlns:p14="http://schemas.microsoft.com/office/powerpoint/2010/main" val="2758456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54A11-1366-4B40-8140-9C5D67CD16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1D4C8B-B2EA-4E6A-9C81-F7B3D65193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A5C10-7258-4189-8D98-1A5495FF8FF1}"/>
              </a:ext>
            </a:extLst>
          </p:cNvPr>
          <p:cNvSpPr>
            <a:spLocks noGrp="1"/>
          </p:cNvSpPr>
          <p:nvPr>
            <p:ph type="dt" sz="half" idx="10"/>
          </p:nvPr>
        </p:nvSpPr>
        <p:spPr/>
        <p:txBody>
          <a:bodyPr/>
          <a:lstStyle/>
          <a:p>
            <a:fld id="{41E0C2FE-BA3E-47FC-B87A-0DD1CB82FF46}" type="datetimeFigureOut">
              <a:rPr lang="en-US" smtClean="0"/>
              <a:t>8/14/2018</a:t>
            </a:fld>
            <a:endParaRPr lang="en-US"/>
          </a:p>
        </p:txBody>
      </p:sp>
      <p:sp>
        <p:nvSpPr>
          <p:cNvPr id="5" name="Footer Placeholder 4">
            <a:extLst>
              <a:ext uri="{FF2B5EF4-FFF2-40B4-BE49-F238E27FC236}">
                <a16:creationId xmlns:a16="http://schemas.microsoft.com/office/drawing/2014/main" id="{CEB37252-E02F-4DA3-BA51-C9724CF0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8E26C5-45AF-495A-8D71-110ACCB65729}"/>
              </a:ext>
            </a:extLst>
          </p:cNvPr>
          <p:cNvSpPr>
            <a:spLocks noGrp="1"/>
          </p:cNvSpPr>
          <p:nvPr>
            <p:ph type="sldNum" sz="quarter" idx="12"/>
          </p:nvPr>
        </p:nvSpPr>
        <p:spPr/>
        <p:txBody>
          <a:bodyPr/>
          <a:lstStyle/>
          <a:p>
            <a:fld id="{4D03B1F1-896A-454F-9BD8-76F9F0C584F0}" type="slidenum">
              <a:rPr lang="en-US" smtClean="0"/>
              <a:t>‹#›</a:t>
            </a:fld>
            <a:endParaRPr lang="en-US"/>
          </a:p>
        </p:txBody>
      </p:sp>
    </p:spTree>
    <p:extLst>
      <p:ext uri="{BB962C8B-B14F-4D97-AF65-F5344CB8AC3E}">
        <p14:creationId xmlns:p14="http://schemas.microsoft.com/office/powerpoint/2010/main" val="3717061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C251-A378-4184-AD49-E49B7072F5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0C69D0-33C8-474F-B6C2-4794E59EE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3373191-7716-477C-AFA7-1EC4F3E996BF}"/>
              </a:ext>
            </a:extLst>
          </p:cNvPr>
          <p:cNvSpPr>
            <a:spLocks noGrp="1"/>
          </p:cNvSpPr>
          <p:nvPr>
            <p:ph type="dt" sz="half" idx="10"/>
          </p:nvPr>
        </p:nvSpPr>
        <p:spPr/>
        <p:txBody>
          <a:bodyPr/>
          <a:lstStyle/>
          <a:p>
            <a:fld id="{41E0C2FE-BA3E-47FC-B87A-0DD1CB82FF46}" type="datetimeFigureOut">
              <a:rPr lang="en-US" smtClean="0"/>
              <a:t>8/14/2018</a:t>
            </a:fld>
            <a:endParaRPr lang="en-US"/>
          </a:p>
        </p:txBody>
      </p:sp>
      <p:sp>
        <p:nvSpPr>
          <p:cNvPr id="5" name="Footer Placeholder 4">
            <a:extLst>
              <a:ext uri="{FF2B5EF4-FFF2-40B4-BE49-F238E27FC236}">
                <a16:creationId xmlns:a16="http://schemas.microsoft.com/office/drawing/2014/main" id="{58DD0A9C-BA61-44DA-B659-642569D8D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EFB85-0BF4-420E-B91B-6E49BF24666C}"/>
              </a:ext>
            </a:extLst>
          </p:cNvPr>
          <p:cNvSpPr>
            <a:spLocks noGrp="1"/>
          </p:cNvSpPr>
          <p:nvPr>
            <p:ph type="sldNum" sz="quarter" idx="12"/>
          </p:nvPr>
        </p:nvSpPr>
        <p:spPr/>
        <p:txBody>
          <a:bodyPr/>
          <a:lstStyle/>
          <a:p>
            <a:fld id="{4D03B1F1-896A-454F-9BD8-76F9F0C584F0}" type="slidenum">
              <a:rPr lang="en-US" smtClean="0"/>
              <a:t>‹#›</a:t>
            </a:fld>
            <a:endParaRPr lang="en-US"/>
          </a:p>
        </p:txBody>
      </p:sp>
    </p:spTree>
    <p:extLst>
      <p:ext uri="{BB962C8B-B14F-4D97-AF65-F5344CB8AC3E}">
        <p14:creationId xmlns:p14="http://schemas.microsoft.com/office/powerpoint/2010/main" val="79207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184CF-B628-4B29-8C8E-D306075707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E7885-4729-4BB2-BAA9-C120414A4D0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256EF0-B65B-4E00-85EA-39CBC78D0F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BAAB80-AB15-481B-A682-9E12D5755907}"/>
              </a:ext>
            </a:extLst>
          </p:cNvPr>
          <p:cNvSpPr>
            <a:spLocks noGrp="1"/>
          </p:cNvSpPr>
          <p:nvPr>
            <p:ph type="dt" sz="half" idx="10"/>
          </p:nvPr>
        </p:nvSpPr>
        <p:spPr/>
        <p:txBody>
          <a:bodyPr/>
          <a:lstStyle/>
          <a:p>
            <a:fld id="{41E0C2FE-BA3E-47FC-B87A-0DD1CB82FF46}" type="datetimeFigureOut">
              <a:rPr lang="en-US" smtClean="0"/>
              <a:t>8/14/2018</a:t>
            </a:fld>
            <a:endParaRPr lang="en-US"/>
          </a:p>
        </p:txBody>
      </p:sp>
      <p:sp>
        <p:nvSpPr>
          <p:cNvPr id="6" name="Footer Placeholder 5">
            <a:extLst>
              <a:ext uri="{FF2B5EF4-FFF2-40B4-BE49-F238E27FC236}">
                <a16:creationId xmlns:a16="http://schemas.microsoft.com/office/drawing/2014/main" id="{AA4C3E14-1D77-433E-8499-33F2C925B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84048-A874-46A2-A6FD-DBBB724B3B62}"/>
              </a:ext>
            </a:extLst>
          </p:cNvPr>
          <p:cNvSpPr>
            <a:spLocks noGrp="1"/>
          </p:cNvSpPr>
          <p:nvPr>
            <p:ph type="sldNum" sz="quarter" idx="12"/>
          </p:nvPr>
        </p:nvSpPr>
        <p:spPr/>
        <p:txBody>
          <a:bodyPr/>
          <a:lstStyle/>
          <a:p>
            <a:fld id="{4D03B1F1-896A-454F-9BD8-76F9F0C584F0}" type="slidenum">
              <a:rPr lang="en-US" smtClean="0"/>
              <a:t>‹#›</a:t>
            </a:fld>
            <a:endParaRPr lang="en-US"/>
          </a:p>
        </p:txBody>
      </p:sp>
    </p:spTree>
    <p:extLst>
      <p:ext uri="{BB962C8B-B14F-4D97-AF65-F5344CB8AC3E}">
        <p14:creationId xmlns:p14="http://schemas.microsoft.com/office/powerpoint/2010/main" val="1213793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AFED7-6E27-4528-A354-27C004B9BA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AFD411-32A9-42BA-8FC8-6C753A6559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9C161F-0247-4E3D-A107-16FAC63FB4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0A24C4-F0CE-4AA7-B424-B102261891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5A4D64-FE39-4AD3-AD70-ECBDF1F4E5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06D9E3-0FA4-4B2B-8C67-52FCB0FC9912}"/>
              </a:ext>
            </a:extLst>
          </p:cNvPr>
          <p:cNvSpPr>
            <a:spLocks noGrp="1"/>
          </p:cNvSpPr>
          <p:nvPr>
            <p:ph type="dt" sz="half" idx="10"/>
          </p:nvPr>
        </p:nvSpPr>
        <p:spPr/>
        <p:txBody>
          <a:bodyPr/>
          <a:lstStyle/>
          <a:p>
            <a:fld id="{41E0C2FE-BA3E-47FC-B87A-0DD1CB82FF46}" type="datetimeFigureOut">
              <a:rPr lang="en-US" smtClean="0"/>
              <a:t>8/14/2018</a:t>
            </a:fld>
            <a:endParaRPr lang="en-US"/>
          </a:p>
        </p:txBody>
      </p:sp>
      <p:sp>
        <p:nvSpPr>
          <p:cNvPr id="8" name="Footer Placeholder 7">
            <a:extLst>
              <a:ext uri="{FF2B5EF4-FFF2-40B4-BE49-F238E27FC236}">
                <a16:creationId xmlns:a16="http://schemas.microsoft.com/office/drawing/2014/main" id="{B281844A-3A24-4065-8C2B-30E403763B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5487A1-79A6-4297-9C4E-662239094EDD}"/>
              </a:ext>
            </a:extLst>
          </p:cNvPr>
          <p:cNvSpPr>
            <a:spLocks noGrp="1"/>
          </p:cNvSpPr>
          <p:nvPr>
            <p:ph type="sldNum" sz="quarter" idx="12"/>
          </p:nvPr>
        </p:nvSpPr>
        <p:spPr/>
        <p:txBody>
          <a:bodyPr/>
          <a:lstStyle/>
          <a:p>
            <a:fld id="{4D03B1F1-896A-454F-9BD8-76F9F0C584F0}" type="slidenum">
              <a:rPr lang="en-US" smtClean="0"/>
              <a:t>‹#›</a:t>
            </a:fld>
            <a:endParaRPr lang="en-US"/>
          </a:p>
        </p:txBody>
      </p:sp>
    </p:spTree>
    <p:extLst>
      <p:ext uri="{BB962C8B-B14F-4D97-AF65-F5344CB8AC3E}">
        <p14:creationId xmlns:p14="http://schemas.microsoft.com/office/powerpoint/2010/main" val="136961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8730-4231-4D5E-837A-54B6E8F601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00E8FB-CA06-44CC-A509-AB94CEE605B8}"/>
              </a:ext>
            </a:extLst>
          </p:cNvPr>
          <p:cNvSpPr>
            <a:spLocks noGrp="1"/>
          </p:cNvSpPr>
          <p:nvPr>
            <p:ph type="dt" sz="half" idx="10"/>
          </p:nvPr>
        </p:nvSpPr>
        <p:spPr/>
        <p:txBody>
          <a:bodyPr/>
          <a:lstStyle/>
          <a:p>
            <a:fld id="{41E0C2FE-BA3E-47FC-B87A-0DD1CB82FF46}" type="datetimeFigureOut">
              <a:rPr lang="en-US" smtClean="0"/>
              <a:t>8/14/2018</a:t>
            </a:fld>
            <a:endParaRPr lang="en-US"/>
          </a:p>
        </p:txBody>
      </p:sp>
      <p:sp>
        <p:nvSpPr>
          <p:cNvPr id="4" name="Footer Placeholder 3">
            <a:extLst>
              <a:ext uri="{FF2B5EF4-FFF2-40B4-BE49-F238E27FC236}">
                <a16:creationId xmlns:a16="http://schemas.microsoft.com/office/drawing/2014/main" id="{7F8C27DC-4FBD-4B63-85B2-3EF506AF14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ED3BB6-6A51-4B13-91A1-8635213A5A7B}"/>
              </a:ext>
            </a:extLst>
          </p:cNvPr>
          <p:cNvSpPr>
            <a:spLocks noGrp="1"/>
          </p:cNvSpPr>
          <p:nvPr>
            <p:ph type="sldNum" sz="quarter" idx="12"/>
          </p:nvPr>
        </p:nvSpPr>
        <p:spPr/>
        <p:txBody>
          <a:bodyPr/>
          <a:lstStyle/>
          <a:p>
            <a:fld id="{4D03B1F1-896A-454F-9BD8-76F9F0C584F0}" type="slidenum">
              <a:rPr lang="en-US" smtClean="0"/>
              <a:t>‹#›</a:t>
            </a:fld>
            <a:endParaRPr lang="en-US"/>
          </a:p>
        </p:txBody>
      </p:sp>
    </p:spTree>
    <p:extLst>
      <p:ext uri="{BB962C8B-B14F-4D97-AF65-F5344CB8AC3E}">
        <p14:creationId xmlns:p14="http://schemas.microsoft.com/office/powerpoint/2010/main" val="216666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B7AA6F-49E4-4020-AADB-CE28C4A3A5BB}"/>
              </a:ext>
            </a:extLst>
          </p:cNvPr>
          <p:cNvSpPr>
            <a:spLocks noGrp="1"/>
          </p:cNvSpPr>
          <p:nvPr>
            <p:ph type="dt" sz="half" idx="10"/>
          </p:nvPr>
        </p:nvSpPr>
        <p:spPr/>
        <p:txBody>
          <a:bodyPr/>
          <a:lstStyle/>
          <a:p>
            <a:fld id="{41E0C2FE-BA3E-47FC-B87A-0DD1CB82FF46}" type="datetimeFigureOut">
              <a:rPr lang="en-US" smtClean="0"/>
              <a:t>8/14/2018</a:t>
            </a:fld>
            <a:endParaRPr lang="en-US"/>
          </a:p>
        </p:txBody>
      </p:sp>
      <p:sp>
        <p:nvSpPr>
          <p:cNvPr id="3" name="Footer Placeholder 2">
            <a:extLst>
              <a:ext uri="{FF2B5EF4-FFF2-40B4-BE49-F238E27FC236}">
                <a16:creationId xmlns:a16="http://schemas.microsoft.com/office/drawing/2014/main" id="{1CC82F90-237F-40AC-BAC4-675FCF4A65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D8BDE2-57C4-4694-BD40-74E891BC7E73}"/>
              </a:ext>
            </a:extLst>
          </p:cNvPr>
          <p:cNvSpPr>
            <a:spLocks noGrp="1"/>
          </p:cNvSpPr>
          <p:nvPr>
            <p:ph type="sldNum" sz="quarter" idx="12"/>
          </p:nvPr>
        </p:nvSpPr>
        <p:spPr/>
        <p:txBody>
          <a:bodyPr/>
          <a:lstStyle/>
          <a:p>
            <a:fld id="{4D03B1F1-896A-454F-9BD8-76F9F0C584F0}" type="slidenum">
              <a:rPr lang="en-US" smtClean="0"/>
              <a:t>‹#›</a:t>
            </a:fld>
            <a:endParaRPr lang="en-US"/>
          </a:p>
        </p:txBody>
      </p:sp>
    </p:spTree>
    <p:extLst>
      <p:ext uri="{BB962C8B-B14F-4D97-AF65-F5344CB8AC3E}">
        <p14:creationId xmlns:p14="http://schemas.microsoft.com/office/powerpoint/2010/main" val="803029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7A26A-614C-4005-B4F5-B324B6E779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026CA0-38FF-482C-87B6-F603A04730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19F8D2-15BF-4E67-B4C4-ABCC001E1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0981CD-56F1-48F6-91F5-77FE999F1E58}"/>
              </a:ext>
            </a:extLst>
          </p:cNvPr>
          <p:cNvSpPr>
            <a:spLocks noGrp="1"/>
          </p:cNvSpPr>
          <p:nvPr>
            <p:ph type="dt" sz="half" idx="10"/>
          </p:nvPr>
        </p:nvSpPr>
        <p:spPr/>
        <p:txBody>
          <a:bodyPr/>
          <a:lstStyle/>
          <a:p>
            <a:fld id="{41E0C2FE-BA3E-47FC-B87A-0DD1CB82FF46}" type="datetimeFigureOut">
              <a:rPr lang="en-US" smtClean="0"/>
              <a:t>8/14/2018</a:t>
            </a:fld>
            <a:endParaRPr lang="en-US"/>
          </a:p>
        </p:txBody>
      </p:sp>
      <p:sp>
        <p:nvSpPr>
          <p:cNvPr id="6" name="Footer Placeholder 5">
            <a:extLst>
              <a:ext uri="{FF2B5EF4-FFF2-40B4-BE49-F238E27FC236}">
                <a16:creationId xmlns:a16="http://schemas.microsoft.com/office/drawing/2014/main" id="{E942394A-35A4-4C72-882B-8C9AD7BA7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64721D-984A-4556-808C-F97C2CD21650}"/>
              </a:ext>
            </a:extLst>
          </p:cNvPr>
          <p:cNvSpPr>
            <a:spLocks noGrp="1"/>
          </p:cNvSpPr>
          <p:nvPr>
            <p:ph type="sldNum" sz="quarter" idx="12"/>
          </p:nvPr>
        </p:nvSpPr>
        <p:spPr/>
        <p:txBody>
          <a:bodyPr/>
          <a:lstStyle/>
          <a:p>
            <a:fld id="{4D03B1F1-896A-454F-9BD8-76F9F0C584F0}" type="slidenum">
              <a:rPr lang="en-US" smtClean="0"/>
              <a:t>‹#›</a:t>
            </a:fld>
            <a:endParaRPr lang="en-US"/>
          </a:p>
        </p:txBody>
      </p:sp>
    </p:spTree>
    <p:extLst>
      <p:ext uri="{BB962C8B-B14F-4D97-AF65-F5344CB8AC3E}">
        <p14:creationId xmlns:p14="http://schemas.microsoft.com/office/powerpoint/2010/main" val="1380807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825-3B5F-4B8F-9377-908B9C1F2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345429-2661-405C-A63B-79405AC585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AF23F8-E286-451A-97ED-6B8D4A035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FCC4F0-2A79-4368-92D5-AF199262BB24}"/>
              </a:ext>
            </a:extLst>
          </p:cNvPr>
          <p:cNvSpPr>
            <a:spLocks noGrp="1"/>
          </p:cNvSpPr>
          <p:nvPr>
            <p:ph type="dt" sz="half" idx="10"/>
          </p:nvPr>
        </p:nvSpPr>
        <p:spPr/>
        <p:txBody>
          <a:bodyPr/>
          <a:lstStyle/>
          <a:p>
            <a:fld id="{41E0C2FE-BA3E-47FC-B87A-0DD1CB82FF46}" type="datetimeFigureOut">
              <a:rPr lang="en-US" smtClean="0"/>
              <a:t>8/14/2018</a:t>
            </a:fld>
            <a:endParaRPr lang="en-US"/>
          </a:p>
        </p:txBody>
      </p:sp>
      <p:sp>
        <p:nvSpPr>
          <p:cNvPr id="6" name="Footer Placeholder 5">
            <a:extLst>
              <a:ext uri="{FF2B5EF4-FFF2-40B4-BE49-F238E27FC236}">
                <a16:creationId xmlns:a16="http://schemas.microsoft.com/office/drawing/2014/main" id="{217A63C4-E377-4687-B1A1-9D64604F5C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D9C23-616C-45E9-8452-6A5819FF16EC}"/>
              </a:ext>
            </a:extLst>
          </p:cNvPr>
          <p:cNvSpPr>
            <a:spLocks noGrp="1"/>
          </p:cNvSpPr>
          <p:nvPr>
            <p:ph type="sldNum" sz="quarter" idx="12"/>
          </p:nvPr>
        </p:nvSpPr>
        <p:spPr/>
        <p:txBody>
          <a:bodyPr/>
          <a:lstStyle/>
          <a:p>
            <a:fld id="{4D03B1F1-896A-454F-9BD8-76F9F0C584F0}" type="slidenum">
              <a:rPr lang="en-US" smtClean="0"/>
              <a:t>‹#›</a:t>
            </a:fld>
            <a:endParaRPr lang="en-US"/>
          </a:p>
        </p:txBody>
      </p:sp>
    </p:spTree>
    <p:extLst>
      <p:ext uri="{BB962C8B-B14F-4D97-AF65-F5344CB8AC3E}">
        <p14:creationId xmlns:p14="http://schemas.microsoft.com/office/powerpoint/2010/main" val="365088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514C2-EEAF-46EA-BB9F-CA214D2A0B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9FCA3F-9038-4CC9-9F03-983BADEB1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960FC-EA6D-449A-BAF5-0D964CB81C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0C2FE-BA3E-47FC-B87A-0DD1CB82FF46}" type="datetimeFigureOut">
              <a:rPr lang="en-US" smtClean="0"/>
              <a:t>8/14/2018</a:t>
            </a:fld>
            <a:endParaRPr lang="en-US"/>
          </a:p>
        </p:txBody>
      </p:sp>
      <p:sp>
        <p:nvSpPr>
          <p:cNvPr id="5" name="Footer Placeholder 4">
            <a:extLst>
              <a:ext uri="{FF2B5EF4-FFF2-40B4-BE49-F238E27FC236}">
                <a16:creationId xmlns:a16="http://schemas.microsoft.com/office/drawing/2014/main" id="{6252FB1A-A6AB-4E1B-A307-39F5A7514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942680-CAEE-4849-9D2E-39B479C52E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3B1F1-896A-454F-9BD8-76F9F0C584F0}" type="slidenum">
              <a:rPr lang="en-US" smtClean="0"/>
              <a:t>‹#›</a:t>
            </a:fld>
            <a:endParaRPr lang="en-US"/>
          </a:p>
        </p:txBody>
      </p:sp>
    </p:spTree>
    <p:extLst>
      <p:ext uri="{BB962C8B-B14F-4D97-AF65-F5344CB8AC3E}">
        <p14:creationId xmlns:p14="http://schemas.microsoft.com/office/powerpoint/2010/main" val="299975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ED3AC-0639-4408-8DB9-DAE2B4CA0C53}"/>
              </a:ext>
            </a:extLst>
          </p:cNvPr>
          <p:cNvSpPr>
            <a:spLocks noGrp="1"/>
          </p:cNvSpPr>
          <p:nvPr>
            <p:ph type="ctrTitle"/>
          </p:nvPr>
        </p:nvSpPr>
        <p:spPr>
          <a:xfrm>
            <a:off x="6498672" y="635801"/>
            <a:ext cx="4423794" cy="2387600"/>
          </a:xfrm>
        </p:spPr>
        <p:txBody>
          <a:bodyPr>
            <a:normAutofit/>
          </a:bodyPr>
          <a:lstStyle/>
          <a:p>
            <a:r>
              <a:rPr lang="en-US" sz="3600" dirty="0"/>
              <a:t>VASA Order of America</a:t>
            </a:r>
            <a:br>
              <a:rPr lang="en-US" sz="3600" dirty="0"/>
            </a:br>
            <a:r>
              <a:rPr lang="en-US" sz="3600" dirty="0"/>
              <a:t>Monitor Lodge #218 charter signed April 8, 1912</a:t>
            </a:r>
          </a:p>
        </p:txBody>
      </p:sp>
      <p:sp>
        <p:nvSpPr>
          <p:cNvPr id="3" name="Subtitle 2">
            <a:extLst>
              <a:ext uri="{FF2B5EF4-FFF2-40B4-BE49-F238E27FC236}">
                <a16:creationId xmlns:a16="http://schemas.microsoft.com/office/drawing/2014/main" id="{3864A290-5C2E-4231-B623-9A13F168B4EC}"/>
              </a:ext>
            </a:extLst>
          </p:cNvPr>
          <p:cNvSpPr>
            <a:spLocks noGrp="1"/>
          </p:cNvSpPr>
          <p:nvPr>
            <p:ph type="subTitle" idx="1"/>
          </p:nvPr>
        </p:nvSpPr>
        <p:spPr>
          <a:xfrm>
            <a:off x="3461856" y="3627205"/>
            <a:ext cx="9144000" cy="1655762"/>
          </a:xfrm>
        </p:spPr>
        <p:txBody>
          <a:bodyPr/>
          <a:lstStyle/>
          <a:p>
            <a:endParaRPr lang="en-US" dirty="0"/>
          </a:p>
        </p:txBody>
      </p:sp>
      <p:pic>
        <p:nvPicPr>
          <p:cNvPr id="5" name="Picture 4">
            <a:extLst>
              <a:ext uri="{FF2B5EF4-FFF2-40B4-BE49-F238E27FC236}">
                <a16:creationId xmlns:a16="http://schemas.microsoft.com/office/drawing/2014/main" id="{D7D00CC0-5CAC-40BE-B249-2174B6B7E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97" y="357799"/>
            <a:ext cx="4870093" cy="6304327"/>
          </a:xfrm>
          <a:prstGeom prst="rect">
            <a:avLst/>
          </a:prstGeom>
        </p:spPr>
      </p:pic>
      <p:pic>
        <p:nvPicPr>
          <p:cNvPr id="6" name="Picture 5" descr="Emblem of the Vasa Order of America">
            <a:extLst>
              <a:ext uri="{FF2B5EF4-FFF2-40B4-BE49-F238E27FC236}">
                <a16:creationId xmlns:a16="http://schemas.microsoft.com/office/drawing/2014/main" id="{DB53CE1C-4825-404D-B0A0-EE30A645105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68343" y="3627205"/>
            <a:ext cx="1570495" cy="2274466"/>
          </a:xfrm>
          <a:prstGeom prst="rect">
            <a:avLst/>
          </a:prstGeom>
          <a:noFill/>
          <a:ln>
            <a:noFill/>
          </a:ln>
        </p:spPr>
      </p:pic>
    </p:spTree>
    <p:extLst>
      <p:ext uri="{BB962C8B-B14F-4D97-AF65-F5344CB8AC3E}">
        <p14:creationId xmlns:p14="http://schemas.microsoft.com/office/powerpoint/2010/main" val="2312236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BE96-6D42-4913-8FED-2546B5AFBCB3}"/>
              </a:ext>
            </a:extLst>
          </p:cNvPr>
          <p:cNvSpPr>
            <a:spLocks noGrp="1"/>
          </p:cNvSpPr>
          <p:nvPr>
            <p:ph type="title"/>
          </p:nvPr>
        </p:nvSpPr>
        <p:spPr/>
        <p:txBody>
          <a:bodyPr>
            <a:noAutofit/>
          </a:bodyPr>
          <a:lstStyle/>
          <a:p>
            <a:pPr algn="ctr"/>
            <a:r>
              <a:rPr lang="en-US" sz="2800" b="1" dirty="0"/>
              <a:t>While the identity of these two figures is not known with certainty, it is likely that they are Peter </a:t>
            </a:r>
            <a:r>
              <a:rPr lang="en-US" sz="2800" b="1" dirty="0" err="1"/>
              <a:t>Minut</a:t>
            </a:r>
            <a:r>
              <a:rPr lang="en-US" sz="2800" b="1" dirty="0"/>
              <a:t> and Samuel Blommaert , men who along with Admiral Fleming, played key roles in the establishment of</a:t>
            </a:r>
            <a:br>
              <a:rPr lang="en-US" sz="2800" b="1" dirty="0"/>
            </a:br>
            <a:r>
              <a:rPr lang="en-US" sz="2800" b="1" dirty="0"/>
              <a:t>New Sweden.</a:t>
            </a:r>
          </a:p>
        </p:txBody>
      </p:sp>
      <p:pic>
        <p:nvPicPr>
          <p:cNvPr id="5" name="Content Placeholder 4">
            <a:extLst>
              <a:ext uri="{FF2B5EF4-FFF2-40B4-BE49-F238E27FC236}">
                <a16:creationId xmlns:a16="http://schemas.microsoft.com/office/drawing/2014/main" id="{E35D5F04-9802-4312-BE4A-90A97626F8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4023" y="1765191"/>
            <a:ext cx="2048135" cy="4620352"/>
          </a:xfrm>
        </p:spPr>
      </p:pic>
      <p:pic>
        <p:nvPicPr>
          <p:cNvPr id="7" name="Picture 6">
            <a:extLst>
              <a:ext uri="{FF2B5EF4-FFF2-40B4-BE49-F238E27FC236}">
                <a16:creationId xmlns:a16="http://schemas.microsoft.com/office/drawing/2014/main" id="{6E0C7E04-B412-406D-A78E-B8050432A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3470" y="1973771"/>
            <a:ext cx="2252472" cy="4203192"/>
          </a:xfrm>
          <a:prstGeom prst="rect">
            <a:avLst/>
          </a:prstGeom>
        </p:spPr>
      </p:pic>
    </p:spTree>
    <p:extLst>
      <p:ext uri="{BB962C8B-B14F-4D97-AF65-F5344CB8AC3E}">
        <p14:creationId xmlns:p14="http://schemas.microsoft.com/office/powerpoint/2010/main" val="2801608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C7AEC-C31D-4D74-92C0-CE6A9F85613F}"/>
              </a:ext>
            </a:extLst>
          </p:cNvPr>
          <p:cNvSpPr>
            <a:spLocks noGrp="1"/>
          </p:cNvSpPr>
          <p:nvPr>
            <p:ph type="title"/>
          </p:nvPr>
        </p:nvSpPr>
        <p:spPr>
          <a:xfrm>
            <a:off x="896923" y="818130"/>
            <a:ext cx="10515600" cy="1325563"/>
          </a:xfrm>
        </p:spPr>
        <p:txBody>
          <a:bodyPr>
            <a:normAutofit fontScale="90000"/>
          </a:bodyPr>
          <a:lstStyle/>
          <a:p>
            <a:pPr algn="ctr"/>
            <a:r>
              <a:rPr lang="en-US" sz="3600" b="1" dirty="0"/>
              <a:t>The Bald Eagle is behind the American shield and the Swedish Lion is behind the Swedish shield. Both are under the gold seals.</a:t>
            </a:r>
            <a:br>
              <a:rPr lang="en-US" dirty="0"/>
            </a:br>
            <a:endParaRPr lang="en-US" dirty="0"/>
          </a:p>
        </p:txBody>
      </p:sp>
      <p:pic>
        <p:nvPicPr>
          <p:cNvPr id="5" name="Content Placeholder 4">
            <a:extLst>
              <a:ext uri="{FF2B5EF4-FFF2-40B4-BE49-F238E27FC236}">
                <a16:creationId xmlns:a16="http://schemas.microsoft.com/office/drawing/2014/main" id="{DB479361-8596-41FC-A460-4F73E41413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4355" y="2444688"/>
            <a:ext cx="6183290" cy="3419216"/>
          </a:xfrm>
        </p:spPr>
      </p:pic>
    </p:spTree>
    <p:extLst>
      <p:ext uri="{BB962C8B-B14F-4D97-AF65-F5344CB8AC3E}">
        <p14:creationId xmlns:p14="http://schemas.microsoft.com/office/powerpoint/2010/main" val="415625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38963-26D4-4623-86AF-FD4F009F1D6B}"/>
              </a:ext>
            </a:extLst>
          </p:cNvPr>
          <p:cNvSpPr>
            <a:spLocks noGrp="1"/>
          </p:cNvSpPr>
          <p:nvPr>
            <p:ph type="title"/>
          </p:nvPr>
        </p:nvSpPr>
        <p:spPr>
          <a:xfrm>
            <a:off x="838200" y="1715752"/>
            <a:ext cx="10515600" cy="1325563"/>
          </a:xfrm>
        </p:spPr>
        <p:txBody>
          <a:bodyPr>
            <a:noAutofit/>
          </a:bodyPr>
          <a:lstStyle/>
          <a:p>
            <a:r>
              <a:rPr lang="en-US" sz="2800" b="1" dirty="0"/>
              <a:t>The Symbolism of the Vasa Emblem says "[CW Malmquist] was born in </a:t>
            </a:r>
            <a:r>
              <a:rPr lang="en-US" sz="2800" b="1" dirty="0" err="1"/>
              <a:t>Varmland</a:t>
            </a:r>
            <a:r>
              <a:rPr lang="en-US" sz="2800" b="1" dirty="0"/>
              <a:t> Sweden in 1861 and came to the US in 1882 at the age of 21. He was an artist, steel engraver and printer. At the very first meeting of the Grand Lodge, he was appointed to draw up a design for the emblem, charters and other official forms for the Order. At the next Grand Lodge meeting held at New Haven, CT in March 1899, his drawings and designs were accepted and became official. Malmquist became the 3rd GM and was bestowed with the honor of Honorary Life Membership of the Order."</a:t>
            </a:r>
            <a:br>
              <a:rPr lang="en-US" sz="2800" dirty="0"/>
            </a:br>
            <a:endParaRPr lang="en-US" sz="2800" dirty="0"/>
          </a:p>
        </p:txBody>
      </p:sp>
      <p:pic>
        <p:nvPicPr>
          <p:cNvPr id="5" name="Content Placeholder 4">
            <a:extLst>
              <a:ext uri="{FF2B5EF4-FFF2-40B4-BE49-F238E27FC236}">
                <a16:creationId xmlns:a16="http://schemas.microsoft.com/office/drawing/2014/main" id="{31582E56-8599-4D2D-A199-0B23922D61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6351" y="3724712"/>
            <a:ext cx="5063582" cy="2632118"/>
          </a:xfrm>
        </p:spPr>
      </p:pic>
    </p:spTree>
    <p:extLst>
      <p:ext uri="{BB962C8B-B14F-4D97-AF65-F5344CB8AC3E}">
        <p14:creationId xmlns:p14="http://schemas.microsoft.com/office/powerpoint/2010/main" val="339366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9907-FE5D-4D34-B1AB-380ADCC21C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5D5A97-A69A-4321-8285-67BAEEC9E4C6}"/>
              </a:ext>
            </a:extLst>
          </p:cNvPr>
          <p:cNvSpPr>
            <a:spLocks noGrp="1"/>
          </p:cNvSpPr>
          <p:nvPr>
            <p:ph idx="1"/>
          </p:nvPr>
        </p:nvSpPr>
        <p:spPr/>
        <p:txBody>
          <a:bodyPr>
            <a:normAutofit/>
          </a:bodyPr>
          <a:lstStyle/>
          <a:p>
            <a:pPr marL="0" indent="0" algn="ctr">
              <a:buNone/>
            </a:pPr>
            <a:r>
              <a:rPr lang="en-US" sz="3200" dirty="0"/>
              <a:t>The Grand Lodge charter was designed by C W Malmquist, who also selected the phrasing, at the first Grand Lodge convention. The early Vasa Charters use the old Swedish spellings that were changed to the modern spellings in 1907. </a:t>
            </a:r>
          </a:p>
          <a:p>
            <a:endParaRPr lang="en-US" dirty="0"/>
          </a:p>
        </p:txBody>
      </p:sp>
    </p:spTree>
    <p:extLst>
      <p:ext uri="{BB962C8B-B14F-4D97-AF65-F5344CB8AC3E}">
        <p14:creationId xmlns:p14="http://schemas.microsoft.com/office/powerpoint/2010/main" val="263300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3ECE-21D0-4DB6-A380-6579CABE8022}"/>
              </a:ext>
            </a:extLst>
          </p:cNvPr>
          <p:cNvSpPr>
            <a:spLocks noGrp="1"/>
          </p:cNvSpPr>
          <p:nvPr>
            <p:ph type="title"/>
          </p:nvPr>
        </p:nvSpPr>
        <p:spPr>
          <a:xfrm>
            <a:off x="905312" y="5188793"/>
            <a:ext cx="10515600" cy="1325563"/>
          </a:xfrm>
        </p:spPr>
        <p:txBody>
          <a:bodyPr>
            <a:normAutofit/>
          </a:bodyPr>
          <a:lstStyle/>
          <a:p>
            <a:pPr algn="ctr"/>
            <a:r>
              <a:rPr lang="en-US" sz="2800" b="1" dirty="0"/>
              <a:t>The identity of the prelate is not known although there were several well known prelates in Gustav’s, Fleming’s and Malmquist’s respective eras.  He is holding the Ten Commandments and “Fader Var” (Our Lord’s Prayer)</a:t>
            </a:r>
          </a:p>
        </p:txBody>
      </p:sp>
      <p:pic>
        <p:nvPicPr>
          <p:cNvPr id="5" name="Content Placeholder 4">
            <a:extLst>
              <a:ext uri="{FF2B5EF4-FFF2-40B4-BE49-F238E27FC236}">
                <a16:creationId xmlns:a16="http://schemas.microsoft.com/office/drawing/2014/main" id="{F361D33D-02F8-47F0-A666-006E205352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5596" y="456971"/>
            <a:ext cx="4924921" cy="4295594"/>
          </a:xfrm>
        </p:spPr>
      </p:pic>
    </p:spTree>
    <p:extLst>
      <p:ext uri="{BB962C8B-B14F-4D97-AF65-F5344CB8AC3E}">
        <p14:creationId xmlns:p14="http://schemas.microsoft.com/office/powerpoint/2010/main" val="3813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02EE-FE16-44FB-95FB-B0532759EB00}"/>
              </a:ext>
            </a:extLst>
          </p:cNvPr>
          <p:cNvSpPr>
            <a:spLocks noGrp="1"/>
          </p:cNvSpPr>
          <p:nvPr>
            <p:ph type="title"/>
          </p:nvPr>
        </p:nvSpPr>
        <p:spPr>
          <a:xfrm>
            <a:off x="838200" y="549682"/>
            <a:ext cx="10515600" cy="1325563"/>
          </a:xfrm>
        </p:spPr>
        <p:txBody>
          <a:bodyPr>
            <a:normAutofit/>
          </a:bodyPr>
          <a:lstStyle/>
          <a:p>
            <a:pPr algn="ctr"/>
            <a:r>
              <a:rPr lang="en-US" sz="2800" b="1" dirty="0"/>
              <a:t>King Gustav I, the first of the VASA family line, is holding a royal </a:t>
            </a:r>
            <a:r>
              <a:rPr lang="en-US" sz="2800" b="1" dirty="0" err="1"/>
              <a:t>septer</a:t>
            </a:r>
            <a:r>
              <a:rPr lang="en-US" sz="2800" b="1" dirty="0"/>
              <a:t> and he is the origin of the VASA Order of America name.  Between Gustav and the priest is the wheat sheaf banner we all have in our local lodges. </a:t>
            </a:r>
          </a:p>
        </p:txBody>
      </p:sp>
      <p:pic>
        <p:nvPicPr>
          <p:cNvPr id="5" name="Content Placeholder 4">
            <a:extLst>
              <a:ext uri="{FF2B5EF4-FFF2-40B4-BE49-F238E27FC236}">
                <a16:creationId xmlns:a16="http://schemas.microsoft.com/office/drawing/2014/main" id="{081C18B7-3081-4908-87BD-667B71614C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9267" y="2083011"/>
            <a:ext cx="4341368" cy="4158398"/>
          </a:xfrm>
        </p:spPr>
      </p:pic>
    </p:spTree>
    <p:extLst>
      <p:ext uri="{BB962C8B-B14F-4D97-AF65-F5344CB8AC3E}">
        <p14:creationId xmlns:p14="http://schemas.microsoft.com/office/powerpoint/2010/main" val="2017930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4FC53-F2B0-43F5-AB46-054799B4F543}"/>
              </a:ext>
            </a:extLst>
          </p:cNvPr>
          <p:cNvSpPr>
            <a:spLocks noGrp="1"/>
          </p:cNvSpPr>
          <p:nvPr>
            <p:ph type="title"/>
          </p:nvPr>
        </p:nvSpPr>
        <p:spPr>
          <a:xfrm>
            <a:off x="838200" y="759407"/>
            <a:ext cx="10515600" cy="1325563"/>
          </a:xfrm>
        </p:spPr>
        <p:txBody>
          <a:bodyPr>
            <a:noAutofit/>
          </a:bodyPr>
          <a:lstStyle/>
          <a:p>
            <a:pPr algn="ctr"/>
            <a:r>
              <a:rPr lang="en-US" sz="3200" b="1" dirty="0"/>
              <a:t>Admiral </a:t>
            </a:r>
            <a:r>
              <a:rPr lang="en-US" sz="3200" b="1" dirty="0" err="1"/>
              <a:t>Clas</a:t>
            </a:r>
            <a:r>
              <a:rPr lang="en-US" sz="3200" b="1" dirty="0"/>
              <a:t> Fleming is holding a ceremonial navy cutlass.  The admiral was a major force behind the settlement of New Sweden. The Swedish flag is between the priest and the admiral.</a:t>
            </a:r>
          </a:p>
        </p:txBody>
      </p:sp>
      <p:pic>
        <p:nvPicPr>
          <p:cNvPr id="5" name="Content Placeholder 4">
            <a:extLst>
              <a:ext uri="{FF2B5EF4-FFF2-40B4-BE49-F238E27FC236}">
                <a16:creationId xmlns:a16="http://schemas.microsoft.com/office/drawing/2014/main" id="{E492AA3E-715E-486C-B687-605C710EBD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7837" y="2206305"/>
            <a:ext cx="5399980" cy="4194495"/>
          </a:xfrm>
        </p:spPr>
      </p:pic>
    </p:spTree>
    <p:extLst>
      <p:ext uri="{BB962C8B-B14F-4D97-AF65-F5344CB8AC3E}">
        <p14:creationId xmlns:p14="http://schemas.microsoft.com/office/powerpoint/2010/main" val="136505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D5A6-5172-49C1-AF66-8C280491EC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37DF4C-0959-49A5-AE5C-8AE8621CDB26}"/>
              </a:ext>
            </a:extLst>
          </p:cNvPr>
          <p:cNvSpPr>
            <a:spLocks noGrp="1"/>
          </p:cNvSpPr>
          <p:nvPr>
            <p:ph idx="1"/>
          </p:nvPr>
        </p:nvSpPr>
        <p:spPr>
          <a:xfrm>
            <a:off x="838200" y="962284"/>
            <a:ext cx="5450633" cy="5895716"/>
          </a:xfrm>
        </p:spPr>
        <p:txBody>
          <a:bodyPr>
            <a:normAutofit fontScale="92500" lnSpcReduction="20000"/>
          </a:bodyPr>
          <a:lstStyle/>
          <a:p>
            <a:pPr marL="0" indent="0">
              <a:buNone/>
            </a:pPr>
            <a:r>
              <a:rPr lang="en-US" sz="3200" dirty="0"/>
              <a:t>Looking the VOA emblem at the center of the charter and the source of the VASA membership pin you will see the words:  </a:t>
            </a:r>
            <a:r>
              <a:rPr lang="en-US" sz="3200" dirty="0" err="1"/>
              <a:t>Sanning</a:t>
            </a:r>
            <a:r>
              <a:rPr lang="en-US" sz="3200" dirty="0"/>
              <a:t> </a:t>
            </a:r>
            <a:r>
              <a:rPr lang="en-US" sz="3200" dirty="0" err="1"/>
              <a:t>Enighet</a:t>
            </a:r>
            <a:r>
              <a:rPr lang="en-US" sz="3200" dirty="0"/>
              <a:t>  - Truth and Unity</a:t>
            </a:r>
          </a:p>
          <a:p>
            <a:pPr marL="0" indent="0">
              <a:buNone/>
            </a:pPr>
            <a:r>
              <a:rPr lang="en-US" sz="3200" dirty="0"/>
              <a:t>The letters "V" and "0“ and the colors red, white and blue stand for the Vasa Order of America. The Maltese cross stands for Generosity, the wreath depicts Truth, and the sheaf symbolizes Unity while the ermine mantle and regal crown, </a:t>
            </a:r>
            <a:r>
              <a:rPr lang="en-US" sz="3200" dirty="0" err="1"/>
              <a:t>alonmg</a:t>
            </a:r>
            <a:r>
              <a:rPr lang="en-US" sz="3200" dirty="0"/>
              <a:t> with the phrase “</a:t>
            </a:r>
            <a:r>
              <a:rPr lang="en-US" sz="3200" dirty="0" err="1"/>
              <a:t>Stor</a:t>
            </a:r>
            <a:r>
              <a:rPr lang="en-US" sz="3200" dirty="0"/>
              <a:t> Logan” signifies the highest authority of the Order - the Grand Lodge. </a:t>
            </a:r>
            <a:br>
              <a:rPr lang="en-US" dirty="0"/>
            </a:br>
            <a:endParaRPr lang="en-US" dirty="0"/>
          </a:p>
        </p:txBody>
      </p:sp>
      <p:pic>
        <p:nvPicPr>
          <p:cNvPr id="5" name="Picture 4">
            <a:extLst>
              <a:ext uri="{FF2B5EF4-FFF2-40B4-BE49-F238E27FC236}">
                <a16:creationId xmlns:a16="http://schemas.microsoft.com/office/drawing/2014/main" id="{846FEF86-6311-48D7-B3D0-0C6F55587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343" y="1160380"/>
            <a:ext cx="4663457" cy="4769273"/>
          </a:xfrm>
          <a:prstGeom prst="rect">
            <a:avLst/>
          </a:prstGeom>
        </p:spPr>
      </p:pic>
    </p:spTree>
    <p:extLst>
      <p:ext uri="{BB962C8B-B14F-4D97-AF65-F5344CB8AC3E}">
        <p14:creationId xmlns:p14="http://schemas.microsoft.com/office/powerpoint/2010/main" val="403791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5BA3-AC59-46ED-8D9C-3E8E9EF07D20}"/>
              </a:ext>
            </a:extLst>
          </p:cNvPr>
          <p:cNvSpPr>
            <a:spLocks noGrp="1"/>
          </p:cNvSpPr>
          <p:nvPr>
            <p:ph type="title"/>
          </p:nvPr>
        </p:nvSpPr>
        <p:spPr>
          <a:xfrm>
            <a:off x="838200" y="5595580"/>
            <a:ext cx="10515600" cy="1325563"/>
          </a:xfrm>
        </p:spPr>
        <p:txBody>
          <a:bodyPr>
            <a:normAutofit fontScale="90000"/>
          </a:bodyPr>
          <a:lstStyle/>
          <a:p>
            <a:pPr algn="ctr"/>
            <a:r>
              <a:rPr lang="en-US" sz="3600" b="1" dirty="0"/>
              <a:t>VASA Charter </a:t>
            </a:r>
            <a:br>
              <a:rPr lang="en-US" sz="3600" b="1" dirty="0"/>
            </a:br>
            <a:r>
              <a:rPr lang="en-US" sz="3600" b="1" dirty="0"/>
              <a:t>A rough translations follows:</a:t>
            </a:r>
            <a:br>
              <a:rPr lang="en-US" dirty="0"/>
            </a:br>
            <a:endParaRPr lang="en-US" dirty="0"/>
          </a:p>
        </p:txBody>
      </p:sp>
      <p:pic>
        <p:nvPicPr>
          <p:cNvPr id="5" name="Content Placeholder 4">
            <a:extLst>
              <a:ext uri="{FF2B5EF4-FFF2-40B4-BE49-F238E27FC236}">
                <a16:creationId xmlns:a16="http://schemas.microsoft.com/office/drawing/2014/main" id="{DC80DC81-B8EB-49CF-87F3-77438BDE5E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3046" y="338128"/>
            <a:ext cx="6165908" cy="4888336"/>
          </a:xfrm>
        </p:spPr>
      </p:pic>
    </p:spTree>
    <p:extLst>
      <p:ext uri="{BB962C8B-B14F-4D97-AF65-F5344CB8AC3E}">
        <p14:creationId xmlns:p14="http://schemas.microsoft.com/office/powerpoint/2010/main" val="2006028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58B5-57F0-43A5-8F98-26F077D403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FBA06E-0B2C-4CA8-815B-A7F8644C98B2}"/>
              </a:ext>
            </a:extLst>
          </p:cNvPr>
          <p:cNvSpPr>
            <a:spLocks noGrp="1"/>
          </p:cNvSpPr>
          <p:nvPr>
            <p:ph idx="1"/>
          </p:nvPr>
        </p:nvSpPr>
        <p:spPr>
          <a:xfrm>
            <a:off x="754310" y="365125"/>
            <a:ext cx="10515600" cy="4994115"/>
          </a:xfrm>
        </p:spPr>
        <p:txBody>
          <a:bodyPr>
            <a:noAutofit/>
          </a:bodyPr>
          <a:lstStyle/>
          <a:p>
            <a:pPr marL="0" indent="0" algn="ctr">
              <a:buNone/>
            </a:pPr>
            <a:r>
              <a:rPr lang="en-US" sz="3600" b="1" dirty="0" err="1"/>
              <a:t>Gör</a:t>
            </a:r>
            <a:r>
              <a:rPr lang="en-US" sz="3600" b="1" dirty="0"/>
              <a:t> harmed </a:t>
            </a:r>
            <a:r>
              <a:rPr lang="en-US" sz="3600" b="1" dirty="0" err="1"/>
              <a:t>kunnigt</a:t>
            </a:r>
            <a:r>
              <a:rPr lang="en-US" sz="3600" b="1" dirty="0"/>
              <a:t> for </a:t>
            </a:r>
            <a:r>
              <a:rPr lang="en-US" sz="3600" b="1" dirty="0" err="1"/>
              <a:t>hvem</a:t>
            </a:r>
            <a:r>
              <a:rPr lang="en-US" sz="3600" b="1" dirty="0"/>
              <a:t> det vid </a:t>
            </a:r>
            <a:r>
              <a:rPr lang="en-US" sz="3600" b="1" dirty="0" err="1"/>
              <a:t>kammer</a:t>
            </a:r>
            <a:r>
              <a:rPr lang="en-US" sz="3600" b="1" dirty="0"/>
              <a:t> alt den I </a:t>
            </a:r>
            <a:r>
              <a:rPr lang="en-US" sz="3600" b="1" dirty="0" err="1"/>
              <a:t>kraftaf</a:t>
            </a:r>
            <a:r>
              <a:rPr lang="en-US" sz="3600" b="1" dirty="0"/>
              <a:t> </a:t>
            </a:r>
            <a:r>
              <a:rPr lang="en-US" sz="3600" b="1" dirty="0" err="1"/>
              <a:t>dess</a:t>
            </a:r>
            <a:r>
              <a:rPr lang="en-US" sz="3600" b="1" dirty="0"/>
              <a:t> </a:t>
            </a:r>
            <a:r>
              <a:rPr lang="en-US" sz="3600" b="1" dirty="0" err="1"/>
              <a:t>bildende</a:t>
            </a:r>
            <a:r>
              <a:rPr lang="en-US" sz="3600" b="1" dirty="0"/>
              <a:t> under Staten </a:t>
            </a:r>
            <a:r>
              <a:rPr lang="en-US" sz="3600" b="1" dirty="0" err="1"/>
              <a:t>Connecticuts</a:t>
            </a:r>
            <a:r>
              <a:rPr lang="en-US" sz="3600" b="1" dirty="0"/>
              <a:t> lag </a:t>
            </a:r>
            <a:r>
              <a:rPr lang="en-US" sz="3600" b="1" dirty="0" err="1"/>
              <a:t>ulfärdar</a:t>
            </a:r>
            <a:r>
              <a:rPr lang="en-US" sz="3600" b="1" dirty="0"/>
              <a:t> </a:t>
            </a:r>
            <a:r>
              <a:rPr lang="en-US" sz="3600" b="1" dirty="0" err="1"/>
              <a:t>denna</a:t>
            </a:r>
            <a:r>
              <a:rPr lang="en-US" sz="3600" b="1" dirty="0"/>
              <a:t> </a:t>
            </a:r>
            <a:r>
              <a:rPr lang="en-US" sz="3600" b="1" dirty="0" err="1"/>
              <a:t>fullmakt</a:t>
            </a:r>
            <a:r>
              <a:rPr lang="en-US" sz="3600" b="1" dirty="0"/>
              <a:t> med </a:t>
            </a:r>
            <a:r>
              <a:rPr lang="en-US" sz="3600" b="1" dirty="0" err="1"/>
              <a:t>rättigheler</a:t>
            </a:r>
            <a:r>
              <a:rPr lang="en-US" sz="3600" b="1" dirty="0"/>
              <a:t> till </a:t>
            </a:r>
            <a:r>
              <a:rPr lang="en-US" sz="3600" b="1" dirty="0" err="1"/>
              <a:t>Lokal</a:t>
            </a:r>
            <a:r>
              <a:rPr lang="en-US" sz="3600" b="1" dirty="0"/>
              <a:t> </a:t>
            </a:r>
            <a:r>
              <a:rPr lang="en-US" sz="3600" b="1" dirty="0" err="1"/>
              <a:t>Logen</a:t>
            </a:r>
            <a:endParaRPr lang="en-US" sz="3600" dirty="0"/>
          </a:p>
          <a:p>
            <a:pPr marL="0" indent="0" algn="ctr">
              <a:buNone/>
            </a:pPr>
            <a:r>
              <a:rPr lang="en-US" sz="3600" i="1" dirty="0"/>
              <a:t>Make known to whom by the Chamber all that it forces for its formation under State Connecticut's Law, this power of attorney with rights to Local Lodge</a:t>
            </a:r>
            <a:endParaRPr lang="en-US" sz="3600" dirty="0"/>
          </a:p>
          <a:p>
            <a:pPr marL="0" indent="0" algn="ctr">
              <a:buNone/>
            </a:pPr>
            <a:r>
              <a:rPr lang="en-US" sz="3600" b="1" dirty="0"/>
              <a:t> Denna Loge </a:t>
            </a:r>
            <a:r>
              <a:rPr lang="en-US" sz="3600" b="1" dirty="0" err="1"/>
              <a:t>stiftad</a:t>
            </a:r>
            <a:r>
              <a:rPr lang="en-US" sz="3600" b="1" dirty="0"/>
              <a:t> den 8 April 1912 </a:t>
            </a:r>
            <a:r>
              <a:rPr lang="en-US" sz="3600" b="1" dirty="0" err="1"/>
              <a:t>och</a:t>
            </a:r>
            <a:r>
              <a:rPr lang="en-US" sz="3600" b="1" dirty="0"/>
              <a:t> </a:t>
            </a:r>
            <a:r>
              <a:rPr lang="en-US" sz="3600" b="1" dirty="0" err="1"/>
              <a:t>dess</a:t>
            </a:r>
            <a:r>
              <a:rPr lang="en-US" sz="3600" b="1" dirty="0"/>
              <a:t> </a:t>
            </a:r>
            <a:r>
              <a:rPr lang="en-US" sz="3600" b="1" dirty="0" err="1"/>
              <a:t>grundläggare</a:t>
            </a:r>
            <a:r>
              <a:rPr lang="en-US" sz="3600" b="1" dirty="0"/>
              <a:t> </a:t>
            </a:r>
            <a:r>
              <a:rPr lang="en-US" sz="3600" b="1" dirty="0" err="1"/>
              <a:t>äro</a:t>
            </a:r>
            <a:endParaRPr lang="en-US" sz="3600" dirty="0"/>
          </a:p>
          <a:p>
            <a:pPr marL="0" indent="0" algn="ctr">
              <a:buNone/>
            </a:pPr>
            <a:r>
              <a:rPr lang="en-US" sz="3600" i="1" dirty="0"/>
              <a:t>This Lodge was founded on April 8, 1912 and its founders are:</a:t>
            </a:r>
            <a:endParaRPr lang="en-US" sz="3600" dirty="0"/>
          </a:p>
          <a:p>
            <a:pPr marL="0" indent="0" algn="ctr">
              <a:buNone/>
            </a:pPr>
            <a:endParaRPr lang="en-US" sz="3600" dirty="0"/>
          </a:p>
        </p:txBody>
      </p:sp>
    </p:spTree>
    <p:extLst>
      <p:ext uri="{BB962C8B-B14F-4D97-AF65-F5344CB8AC3E}">
        <p14:creationId xmlns:p14="http://schemas.microsoft.com/office/powerpoint/2010/main" val="339261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F4BD-798D-4CDB-985E-CF2725D6B8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61F866-556C-4EEE-B3A6-A4C32121E920}"/>
              </a:ext>
            </a:extLst>
          </p:cNvPr>
          <p:cNvSpPr>
            <a:spLocks noGrp="1"/>
          </p:cNvSpPr>
          <p:nvPr>
            <p:ph idx="1"/>
          </p:nvPr>
        </p:nvSpPr>
        <p:spPr>
          <a:xfrm>
            <a:off x="779477" y="595617"/>
            <a:ext cx="10515600" cy="6031685"/>
          </a:xfrm>
        </p:spPr>
        <p:txBody>
          <a:bodyPr>
            <a:normAutofit fontScale="85000" lnSpcReduction="20000"/>
          </a:bodyPr>
          <a:lstStyle/>
          <a:p>
            <a:pPr marL="0" indent="0" algn="ctr">
              <a:buNone/>
            </a:pPr>
            <a:r>
              <a:rPr lang="en-US" sz="3900" b="1" dirty="0"/>
              <a:t> </a:t>
            </a:r>
            <a:endParaRPr lang="en-US" sz="3900" dirty="0"/>
          </a:p>
          <a:p>
            <a:pPr marL="0" indent="0" algn="ctr">
              <a:buNone/>
            </a:pPr>
            <a:r>
              <a:rPr lang="en-US" sz="3900" b="1" dirty="0" err="1"/>
              <a:t>Och</a:t>
            </a:r>
            <a:r>
              <a:rPr lang="en-US" sz="3900" b="1" dirty="0"/>
              <a:t> </a:t>
            </a:r>
            <a:r>
              <a:rPr lang="en-US" sz="3900" b="1" dirty="0" err="1"/>
              <a:t>förbindas</a:t>
            </a:r>
            <a:r>
              <a:rPr lang="en-US" sz="3900" b="1" dirty="0"/>
              <a:t> dessa </a:t>
            </a:r>
            <a:r>
              <a:rPr lang="en-US" sz="3900" b="1" dirty="0" err="1"/>
              <a:t>och</a:t>
            </a:r>
            <a:r>
              <a:rPr lang="en-US" sz="3900" b="1" dirty="0"/>
              <a:t> </a:t>
            </a:r>
            <a:r>
              <a:rPr lang="en-US" sz="3900" b="1" dirty="0" err="1"/>
              <a:t>deras</a:t>
            </a:r>
            <a:r>
              <a:rPr lang="en-US" sz="3900" b="1" dirty="0"/>
              <a:t> </a:t>
            </a:r>
            <a:r>
              <a:rPr lang="en-US" sz="3900" b="1" dirty="0" err="1"/>
              <a:t>efterföljare</a:t>
            </a:r>
            <a:r>
              <a:rPr lang="en-US" sz="3900" b="1" dirty="0"/>
              <a:t> </a:t>
            </a:r>
            <a:r>
              <a:rPr lang="en-US" sz="3900" b="1" dirty="0" err="1"/>
              <a:t>häringenom</a:t>
            </a:r>
            <a:r>
              <a:rPr lang="en-US" sz="3900" b="1" dirty="0"/>
              <a:t> </a:t>
            </a:r>
            <a:r>
              <a:rPr lang="en-US" sz="3900" b="1" dirty="0" err="1"/>
              <a:t>att</a:t>
            </a:r>
            <a:r>
              <a:rPr lang="en-US" sz="3900" b="1" dirty="0"/>
              <a:t> I </a:t>
            </a:r>
            <a:r>
              <a:rPr lang="en-US" sz="3900" b="1" dirty="0" err="1"/>
              <a:t>allt</a:t>
            </a:r>
            <a:r>
              <a:rPr lang="en-US" sz="3900" b="1" dirty="0"/>
              <a:t> </a:t>
            </a:r>
            <a:r>
              <a:rPr lang="en-US" sz="3900" b="1" dirty="0" err="1"/>
              <a:t>efterlefva</a:t>
            </a:r>
            <a:r>
              <a:rPr lang="en-US" sz="3900" b="1" dirty="0"/>
              <a:t> Vasa Orden </a:t>
            </a:r>
            <a:r>
              <a:rPr lang="en-US" sz="3900" b="1" dirty="0" err="1"/>
              <a:t>som</a:t>
            </a:r>
            <a:r>
              <a:rPr lang="en-US" sz="3900" b="1" dirty="0"/>
              <a:t> lag </a:t>
            </a:r>
            <a:r>
              <a:rPr lang="en-US" sz="3900" b="1" dirty="0" err="1"/>
              <a:t>gällande</a:t>
            </a:r>
            <a:r>
              <a:rPr lang="en-US" sz="3900" b="1" dirty="0"/>
              <a:t> </a:t>
            </a:r>
            <a:r>
              <a:rPr lang="en-US" sz="3900" b="1" dirty="0" err="1"/>
              <a:t>Konstitutioner</a:t>
            </a:r>
            <a:r>
              <a:rPr lang="en-US" sz="3900" b="1" dirty="0"/>
              <a:t> </a:t>
            </a:r>
            <a:r>
              <a:rPr lang="en-US" sz="3900" b="1" dirty="0" err="1"/>
              <a:t>Reglor</a:t>
            </a:r>
            <a:r>
              <a:rPr lang="en-US" sz="3900" b="1" dirty="0"/>
              <a:t> </a:t>
            </a:r>
            <a:r>
              <a:rPr lang="en-US" sz="3900" b="1" dirty="0" err="1"/>
              <a:t>och</a:t>
            </a:r>
            <a:r>
              <a:rPr lang="en-US" sz="3900" b="1" dirty="0"/>
              <a:t> </a:t>
            </a:r>
            <a:r>
              <a:rPr lang="en-US" sz="3900" b="1" dirty="0" err="1"/>
              <a:t>Cirkulär</a:t>
            </a:r>
            <a:r>
              <a:rPr lang="en-US" sz="3900" b="1" dirty="0"/>
              <a:t>, </a:t>
            </a:r>
            <a:r>
              <a:rPr lang="en-US" sz="3900" b="1" dirty="0" err="1"/>
              <a:t>samt</a:t>
            </a:r>
            <a:r>
              <a:rPr lang="en-US" sz="3900" b="1" dirty="0"/>
              <a:t> </a:t>
            </a:r>
            <a:r>
              <a:rPr lang="en-US" sz="3900" b="1" dirty="0" err="1"/>
              <a:t>använda</a:t>
            </a:r>
            <a:r>
              <a:rPr lang="en-US" sz="3900" b="1" dirty="0"/>
              <a:t> </a:t>
            </a:r>
            <a:r>
              <a:rPr lang="en-US" sz="3900" b="1" dirty="0" err="1"/>
              <a:t>Ordens</a:t>
            </a:r>
            <a:r>
              <a:rPr lang="en-US" sz="3900" b="1" dirty="0"/>
              <a:t> </a:t>
            </a:r>
            <a:r>
              <a:rPr lang="en-US" sz="3900" b="1" dirty="0" err="1"/>
              <a:t>Regalier</a:t>
            </a:r>
            <a:r>
              <a:rPr lang="en-US" sz="3900" b="1" dirty="0"/>
              <a:t> </a:t>
            </a:r>
            <a:r>
              <a:rPr lang="en-US" sz="3900" b="1" dirty="0" err="1"/>
              <a:t>och</a:t>
            </a:r>
            <a:r>
              <a:rPr lang="en-US" sz="3900" b="1" dirty="0"/>
              <a:t> </a:t>
            </a:r>
            <a:r>
              <a:rPr lang="en-US" sz="3900" b="1" dirty="0" err="1"/>
              <a:t>Cerimonier</a:t>
            </a:r>
            <a:r>
              <a:rPr lang="en-US" sz="3900" b="1" dirty="0"/>
              <a:t>, </a:t>
            </a:r>
            <a:r>
              <a:rPr lang="en-US" sz="3900" b="1" dirty="0" err="1"/>
              <a:t>och</a:t>
            </a:r>
            <a:r>
              <a:rPr lang="en-US" sz="3900" b="1" dirty="0"/>
              <a:t> vid </a:t>
            </a:r>
            <a:r>
              <a:rPr lang="en-US" sz="3900" b="1" dirty="0" err="1"/>
              <a:t>godkännandel</a:t>
            </a:r>
            <a:r>
              <a:rPr lang="en-US" sz="3900" b="1" dirty="0"/>
              <a:t> </a:t>
            </a:r>
            <a:r>
              <a:rPr lang="en-US" sz="3900" b="1" dirty="0" err="1"/>
              <a:t>här</a:t>
            </a:r>
            <a:r>
              <a:rPr lang="en-US" sz="3900" b="1" dirty="0"/>
              <a:t> </a:t>
            </a:r>
            <a:r>
              <a:rPr lang="en-US" sz="3900" b="1" dirty="0" err="1"/>
              <a:t>upptage</a:t>
            </a:r>
            <a:r>
              <a:rPr lang="en-US" sz="3900" b="1" dirty="0"/>
              <a:t> </a:t>
            </a:r>
            <a:r>
              <a:rPr lang="en-US" sz="3900" b="1" dirty="0" err="1"/>
              <a:t>denna</a:t>
            </a:r>
            <a:r>
              <a:rPr lang="en-US" sz="3900" b="1" dirty="0"/>
              <a:t> Loge till full </a:t>
            </a:r>
            <a:r>
              <a:rPr lang="en-US" sz="3900" b="1" dirty="0" err="1"/>
              <a:t>likställighet</a:t>
            </a:r>
            <a:r>
              <a:rPr lang="en-US" sz="3900" b="1" dirty="0"/>
              <a:t> med </a:t>
            </a:r>
            <a:r>
              <a:rPr lang="en-US" sz="3900" b="1" dirty="0" err="1"/>
              <a:t>öfriga</a:t>
            </a:r>
            <a:r>
              <a:rPr lang="en-US" sz="3900" b="1" dirty="0"/>
              <a:t> </a:t>
            </a:r>
            <a:r>
              <a:rPr lang="en-US" sz="3900" b="1" dirty="0" err="1"/>
              <a:t>loger</a:t>
            </a:r>
            <a:r>
              <a:rPr lang="en-US" sz="3900" b="1" dirty="0"/>
              <a:t> </a:t>
            </a:r>
            <a:r>
              <a:rPr lang="en-US" sz="3900" b="1" dirty="0" err="1"/>
              <a:t>inom</a:t>
            </a:r>
            <a:r>
              <a:rPr lang="en-US" sz="3900" b="1" dirty="0"/>
              <a:t> </a:t>
            </a:r>
            <a:r>
              <a:rPr lang="en-US" sz="3900" b="1" dirty="0" err="1"/>
              <a:t>orden</a:t>
            </a:r>
            <a:endParaRPr lang="en-US" sz="3900" dirty="0"/>
          </a:p>
          <a:p>
            <a:pPr marL="0" indent="0" algn="ctr">
              <a:buNone/>
            </a:pPr>
            <a:r>
              <a:rPr lang="en-US" sz="3900" b="1" dirty="0"/>
              <a:t>A Vasa </a:t>
            </a:r>
            <a:r>
              <a:rPr lang="en-US" sz="3900" b="1" dirty="0" err="1"/>
              <a:t>Ordens</a:t>
            </a:r>
            <a:r>
              <a:rPr lang="en-US" sz="3900" b="1" dirty="0"/>
              <a:t> </a:t>
            </a:r>
            <a:r>
              <a:rPr lang="en-US" sz="3900" b="1" dirty="0" err="1"/>
              <a:t>wägnar</a:t>
            </a:r>
            <a:r>
              <a:rPr lang="en-US" sz="3900" b="1" dirty="0"/>
              <a:t>.</a:t>
            </a:r>
          </a:p>
          <a:p>
            <a:pPr marL="0" indent="0" algn="ctr">
              <a:buNone/>
            </a:pPr>
            <a:endParaRPr lang="en-US" sz="3900" dirty="0"/>
          </a:p>
          <a:p>
            <a:pPr marL="0" indent="0" algn="ctr">
              <a:buNone/>
            </a:pPr>
            <a:r>
              <a:rPr lang="en-US" sz="3900" i="1" dirty="0"/>
              <a:t>And these and their followers are bound to remind you that you all abide by the Vasa Order as a Constitution Rule and Circular Law, and use the Regalia and Ceremonies of the Word, and upon approval here, this Lodge fully corresponds with other lodges within the words.</a:t>
            </a:r>
            <a:endParaRPr lang="en-US" sz="3900" dirty="0"/>
          </a:p>
          <a:p>
            <a:pPr marL="0" indent="0" algn="ctr">
              <a:buNone/>
            </a:pPr>
            <a:r>
              <a:rPr lang="en-US" sz="3900" i="1" dirty="0"/>
              <a:t>A Vasa Order Ways.</a:t>
            </a:r>
            <a:endParaRPr lang="en-US" sz="3900" dirty="0"/>
          </a:p>
          <a:p>
            <a:pPr algn="ctr"/>
            <a:endParaRPr lang="en-US" dirty="0"/>
          </a:p>
        </p:txBody>
      </p:sp>
    </p:spTree>
    <p:extLst>
      <p:ext uri="{BB962C8B-B14F-4D97-AF65-F5344CB8AC3E}">
        <p14:creationId xmlns:p14="http://schemas.microsoft.com/office/powerpoint/2010/main" val="1332852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487</Words>
  <Application>Microsoft Office PowerPoint</Application>
  <PresentationFormat>Widescreen</PresentationFormat>
  <Paragraphs>21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VASA Order of America Monitor Lodge #218 charter signed April 8, 1912</vt:lpstr>
      <vt:lpstr>PowerPoint Presentation</vt:lpstr>
      <vt:lpstr>The identity of the prelate is not known although there were several well known prelates in Gustav’s, Fleming’s and Malmquist’s respective eras.  He is holding the Ten Commandments and “Fader Var” (Our Lord’s Prayer)</vt:lpstr>
      <vt:lpstr>King Gustav I, the first of the VASA family line, is holding a royal septer and he is the origin of the VASA Order of America name.  Between Gustav and the priest is the wheat sheaf banner we all have in our local lodges. </vt:lpstr>
      <vt:lpstr>Admiral Clas Fleming is holding a ceremonial navy cutlass.  The admiral was a major force behind the settlement of New Sweden. The Swedish flag is between the priest and the admiral.</vt:lpstr>
      <vt:lpstr>PowerPoint Presentation</vt:lpstr>
      <vt:lpstr>VASA Charter  A rough translations follows: </vt:lpstr>
      <vt:lpstr>PowerPoint Presentation</vt:lpstr>
      <vt:lpstr>PowerPoint Presentation</vt:lpstr>
      <vt:lpstr>While the identity of these two figures is not known with certainty, it is likely that they are Peter Minut and Samuel Blommaert , men who along with Admiral Fleming, played key roles in the establishment of New Sweden.</vt:lpstr>
      <vt:lpstr>The Bald Eagle is behind the American shield and the Swedish Lion is behind the Swedish shield. Both are under the gold seals. </vt:lpstr>
      <vt:lpstr>The Symbolism of the Vasa Emblem says "[CW Malmquist] was born in Varmland Sweden in 1861 and came to the US in 1882 at the age of 21. He was an artist, steel engraver and printer. At the very first meeting of the Grand Lodge, he was appointed to draw up a design for the emblem, charters and other official forms for the Order. At the next Grand Lodge meeting held at New Haven, CT in March 1899, his drawings and designs were accepted and became official. Malmquist became the 3rd GM and was bestowed with the honor of Honorary Life Membership of the Order."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 Johnson</dc:creator>
  <cp:lastModifiedBy>Chuck Johnson</cp:lastModifiedBy>
  <cp:revision>16</cp:revision>
  <cp:lastPrinted>2018-08-15T01:13:26Z</cp:lastPrinted>
  <dcterms:created xsi:type="dcterms:W3CDTF">2018-08-14T23:29:53Z</dcterms:created>
  <dcterms:modified xsi:type="dcterms:W3CDTF">2018-08-15T01:16:32Z</dcterms:modified>
</cp:coreProperties>
</file>