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
  </p:handoutMasterIdLst>
  <p:sldIdLst>
    <p:sldId id="257" r:id="rId2"/>
    <p:sldId id="256" r:id="rId3"/>
    <p:sldId id="264" r:id="rId4"/>
    <p:sldId id="260" r:id="rId5"/>
    <p:sldId id="263" r:id="rId6"/>
    <p:sldId id="258" r:id="rId7"/>
    <p:sldId id="265" r:id="rId8"/>
    <p:sldId id="259" r:id="rId9"/>
    <p:sldId id="266" r:id="rId10"/>
    <p:sldId id="262" r:id="rId11"/>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8313"/>
          </a:xfrm>
          <a:prstGeom prst="rect">
            <a:avLst/>
          </a:prstGeom>
        </p:spPr>
        <p:txBody>
          <a:bodyPr vert="horz" lIns="91440" tIns="45720" rIns="91440" bIns="45720" rtlCol="0"/>
          <a:lstStyle>
            <a:lvl1pPr algn="r">
              <a:defRPr sz="1200"/>
            </a:lvl1pPr>
          </a:lstStyle>
          <a:p>
            <a:fld id="{EC0A61A0-251F-4B1C-A18B-135285862C4E}" type="datetimeFigureOut">
              <a:rPr lang="en-US" smtClean="0"/>
              <a:t>10/30/2017</a:t>
            </a:fld>
            <a:endParaRPr lang="en-US"/>
          </a:p>
        </p:txBody>
      </p:sp>
      <p:sp>
        <p:nvSpPr>
          <p:cNvPr id="4" name="Footer Placeholder 3"/>
          <p:cNvSpPr>
            <a:spLocks noGrp="1"/>
          </p:cNvSpPr>
          <p:nvPr>
            <p:ph type="ftr" sz="quarter" idx="2"/>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lIns="91440" tIns="45720" rIns="91440" bIns="45720" rtlCol="0" anchor="b"/>
          <a:lstStyle>
            <a:lvl1pPr algn="r">
              <a:defRPr sz="1200"/>
            </a:lvl1pPr>
          </a:lstStyle>
          <a:p>
            <a:fld id="{E90FBD15-C9A7-4E72-B538-1482EADA0CC2}"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334653-1135-4ABF-92B8-5574744AB6C4}"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2EE87-1DAD-4D43-8E78-5F861E3C7DD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334653-1135-4ABF-92B8-5574744AB6C4}"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2EE87-1DAD-4D43-8E78-5F861E3C7DD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334653-1135-4ABF-92B8-5574744AB6C4}"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2EE87-1DAD-4D43-8E78-5F861E3C7DD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334653-1135-4ABF-92B8-5574744AB6C4}"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2EE87-1DAD-4D43-8E78-5F861E3C7DD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334653-1135-4ABF-92B8-5574744AB6C4}" type="datetimeFigureOut">
              <a:rPr lang="en-US" smtClean="0"/>
              <a:t>10/30/2017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2EE87-1DAD-4D43-8E78-5F861E3C7DD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334653-1135-4ABF-92B8-5574744AB6C4}" type="datetimeFigureOut">
              <a:rPr lang="en-US" smtClean="0"/>
              <a:t>10/30/2017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92EE87-1DAD-4D43-8E78-5F861E3C7DD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334653-1135-4ABF-92B8-5574744AB6C4}" type="datetimeFigureOut">
              <a:rPr lang="en-US" smtClean="0"/>
              <a:t>10/30/2017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92EE87-1DAD-4D43-8E78-5F861E3C7DD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334653-1135-4ABF-92B8-5574744AB6C4}" type="datetimeFigureOut">
              <a:rPr lang="en-US" smtClean="0"/>
              <a:t>10/30/2017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92EE87-1DAD-4D43-8E78-5F861E3C7DD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334653-1135-4ABF-92B8-5574744AB6C4}" type="datetimeFigureOut">
              <a:rPr lang="en-US" smtClean="0"/>
              <a:t>10/30/2017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92EE87-1DAD-4D43-8E78-5F861E3C7DD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334653-1135-4ABF-92B8-5574744AB6C4}" type="datetimeFigureOut">
              <a:rPr lang="en-US" smtClean="0"/>
              <a:t>10/30/2017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92EE87-1DAD-4D43-8E78-5F861E3C7DD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334653-1135-4ABF-92B8-5574744AB6C4}" type="datetimeFigureOut">
              <a:rPr lang="en-US" smtClean="0"/>
              <a:t>10/30/2017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92EE87-1DAD-4D43-8E78-5F861E3C7DD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334653-1135-4ABF-92B8-5574744AB6C4}" type="datetimeFigureOut">
              <a:rPr lang="en-US" smtClean="0"/>
              <a:t>10/30/2017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92EE87-1DAD-4D43-8E78-5F861E3C7DD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943600"/>
            <a:ext cx="8229600" cy="533400"/>
          </a:xfrm>
        </p:spPr>
        <p:txBody>
          <a:bodyPr>
            <a:normAutofit fontScale="90000"/>
          </a:bodyPr>
          <a:lstStyle/>
          <a:p>
            <a:r>
              <a:rPr lang="en-US" dirty="0" smtClean="0">
                <a:latin typeface="Script MT Bold" pitchFamily="66" charset="0"/>
              </a:rPr>
              <a:t>The Swedish Warship </a:t>
            </a:r>
            <a:r>
              <a:rPr lang="en-US" b="1" dirty="0" smtClean="0">
                <a:latin typeface="Script MT Bold" pitchFamily="66" charset="0"/>
              </a:rPr>
              <a:t>WASA</a:t>
            </a:r>
            <a:endParaRPr lang="en-US" b="1" dirty="0">
              <a:latin typeface="Script MT Bold" pitchFamily="66" charset="0"/>
            </a:endParaRPr>
          </a:p>
        </p:txBody>
      </p:sp>
      <p:pic>
        <p:nvPicPr>
          <p:cNvPr id="4" name="Picture 2" descr="Image result for Vasa (ship)"/>
          <p:cNvPicPr>
            <a:picLocks noGrp="1" noChangeAspect="1" noChangeArrowheads="1"/>
          </p:cNvPicPr>
          <p:nvPr>
            <p:ph idx="1"/>
          </p:nvPr>
        </p:nvPicPr>
        <p:blipFill>
          <a:blip r:embed="rId2" cstate="print"/>
          <a:srcRect/>
          <a:stretch>
            <a:fillRect/>
          </a:stretch>
        </p:blipFill>
        <p:spPr bwMode="auto">
          <a:xfrm>
            <a:off x="533400" y="228600"/>
            <a:ext cx="7991959" cy="566896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81000"/>
            <a:ext cx="8458200" cy="2616101"/>
          </a:xfrm>
          <a:prstGeom prst="rect">
            <a:avLst/>
          </a:prstGeom>
        </p:spPr>
        <p:txBody>
          <a:bodyPr wrap="square">
            <a:spAutoFit/>
          </a:bodyPr>
          <a:lstStyle/>
          <a:p>
            <a:pPr>
              <a:buNone/>
            </a:pPr>
            <a:r>
              <a:rPr lang="en-US" sz="2000" dirty="0" smtClean="0"/>
              <a:t>				</a:t>
            </a:r>
            <a:r>
              <a:rPr lang="en-US" sz="2400" b="1" dirty="0" smtClean="0"/>
              <a:t>1897</a:t>
            </a:r>
          </a:p>
          <a:p>
            <a:pPr>
              <a:buNone/>
            </a:pPr>
            <a:r>
              <a:rPr lang="en-US" sz="2000" b="1" dirty="0" err="1" smtClean="0"/>
              <a:t>HSwMS</a:t>
            </a:r>
            <a:r>
              <a:rPr lang="en-US" sz="2000" b="1" dirty="0" smtClean="0"/>
              <a:t> </a:t>
            </a:r>
            <a:r>
              <a:rPr lang="en-US" sz="2000" b="1" dirty="0" err="1" smtClean="0"/>
              <a:t>Najaden</a:t>
            </a:r>
            <a:r>
              <a:rPr lang="en-US" sz="2000" b="1" dirty="0" smtClean="0"/>
              <a:t> </a:t>
            </a:r>
            <a:r>
              <a:rPr lang="en-US" sz="2000" dirty="0" smtClean="0"/>
              <a:t>was a Swedish Navy training ship launched in 1897.  The three-</a:t>
            </a:r>
            <a:r>
              <a:rPr lang="en-US" sz="2000" dirty="0" err="1" smtClean="0"/>
              <a:t>masted</a:t>
            </a:r>
            <a:r>
              <a:rPr lang="en-US" sz="2000" dirty="0" smtClean="0"/>
              <a:t>, wooden hulled sailing ship was constructed at the Royal Naval Shipyard in </a:t>
            </a:r>
            <a:r>
              <a:rPr lang="en-US" sz="2000" dirty="0" err="1" smtClean="0"/>
              <a:t>Karlskrona</a:t>
            </a:r>
            <a:r>
              <a:rPr lang="en-US" sz="2000" dirty="0" smtClean="0"/>
              <a:t> in 1897 and served in the Swedish Navy as a sail training ship until 1938.  In 1946 she was taken  over by the city of </a:t>
            </a:r>
            <a:r>
              <a:rPr lang="en-US" sz="2000" dirty="0" err="1" smtClean="0"/>
              <a:t>Halmstad</a:t>
            </a:r>
            <a:r>
              <a:rPr lang="en-US" sz="2000" dirty="0" smtClean="0"/>
              <a:t>, Sweden and restored. </a:t>
            </a:r>
            <a:r>
              <a:rPr lang="en-US" sz="2000" dirty="0" err="1" smtClean="0"/>
              <a:t>Najaden</a:t>
            </a:r>
            <a:r>
              <a:rPr lang="en-US" sz="2000" dirty="0" smtClean="0"/>
              <a:t> passed into Norwegian ownership in 2014 and now serves as a museum ship in </a:t>
            </a:r>
            <a:r>
              <a:rPr lang="en-US" sz="2000" dirty="0" err="1" smtClean="0"/>
              <a:t>Fredrikstad</a:t>
            </a:r>
            <a:r>
              <a:rPr lang="en-US" sz="2000" dirty="0" smtClean="0"/>
              <a:t>, Norway.</a:t>
            </a:r>
          </a:p>
          <a:p>
            <a:pPr>
              <a:buNone/>
            </a:pPr>
            <a:endParaRPr lang="en-US" sz="2000" dirty="0"/>
          </a:p>
        </p:txBody>
      </p:sp>
      <p:pic>
        <p:nvPicPr>
          <p:cNvPr id="20482" name="Picture 2" descr="https://gfx.nrk.no/ecASMBQf9zTgywPUmM99Ug-h4kfeEsuLm3AVYvpNfG3g"/>
          <p:cNvPicPr>
            <a:picLocks noChangeAspect="1" noChangeArrowheads="1"/>
          </p:cNvPicPr>
          <p:nvPr/>
        </p:nvPicPr>
        <p:blipFill>
          <a:blip r:embed="rId2" cstate="print"/>
          <a:srcRect/>
          <a:stretch>
            <a:fillRect/>
          </a:stretch>
        </p:blipFill>
        <p:spPr bwMode="auto">
          <a:xfrm>
            <a:off x="1295400" y="2819400"/>
            <a:ext cx="6502400" cy="36576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470025"/>
          </a:xfrm>
        </p:spPr>
        <p:txBody>
          <a:bodyPr/>
          <a:lstStyle/>
          <a:p>
            <a:r>
              <a:rPr lang="en-US" dirty="0"/>
              <a:t>“</a:t>
            </a:r>
            <a:r>
              <a:rPr lang="en-US" b="1" dirty="0"/>
              <a:t>You don’t need Dramamine for this sailing adventure”</a:t>
            </a:r>
            <a:endParaRPr lang="en-US" dirty="0"/>
          </a:p>
        </p:txBody>
      </p:sp>
      <p:sp>
        <p:nvSpPr>
          <p:cNvPr id="3" name="Subtitle 2"/>
          <p:cNvSpPr>
            <a:spLocks noGrp="1"/>
          </p:cNvSpPr>
          <p:nvPr>
            <p:ph type="subTitle" idx="1"/>
          </p:nvPr>
        </p:nvSpPr>
        <p:spPr>
          <a:xfrm>
            <a:off x="1371600" y="2667000"/>
            <a:ext cx="6400800" cy="3276600"/>
          </a:xfrm>
        </p:spPr>
        <p:txBody>
          <a:bodyPr>
            <a:normAutofit fontScale="85000" lnSpcReduction="10000"/>
          </a:bodyPr>
          <a:lstStyle/>
          <a:p>
            <a:pPr>
              <a:lnSpc>
                <a:spcPct val="120000"/>
              </a:lnSpc>
            </a:pPr>
            <a:r>
              <a:rPr lang="en-US" b="1" dirty="0" smtClean="0">
                <a:solidFill>
                  <a:schemeClr val="tx1"/>
                </a:solidFill>
              </a:rPr>
              <a:t>We are all familiar with Sweden’s most famous ship, the </a:t>
            </a:r>
            <a:r>
              <a:rPr lang="en-US" b="1" dirty="0" err="1" smtClean="0">
                <a:solidFill>
                  <a:schemeClr val="tx1"/>
                </a:solidFill>
              </a:rPr>
              <a:t>Wasa</a:t>
            </a:r>
            <a:r>
              <a:rPr lang="en-US" b="1" dirty="0" smtClean="0">
                <a:solidFill>
                  <a:schemeClr val="tx1"/>
                </a:solidFill>
              </a:rPr>
              <a:t>, which suffered calamity on its maiden voyage, sailing less than a mile before sinking inside Stockholm harbor in 1628.   But are you familiar with many other, some famous and some  mundane, Swedish sailing ships?</a:t>
            </a:r>
            <a:endParaRPr lang="en-US"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5715000" y="1214736"/>
            <a:ext cx="34290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fleet, and at 48 meters and, equipped with 107 guns, was one of the largest </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warships of the time, even larger than the famous Swedish ship </a:t>
            </a:r>
            <a:r>
              <a:rPr kumimoji="0" lang="en-US" sz="2000"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Vasa</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In 1564, during the Northern Seven Years' War, the ship caught fire and exploded during the first battle of </a:t>
            </a:r>
            <a:r>
              <a:rPr kumimoji="0" lang="en-US" sz="20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Öland</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in the Baltic Sea. </a:t>
            </a:r>
            <a:r>
              <a:rPr kumimoji="0" lang="en-US" sz="2000"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Mars</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has a place in the history of naval warfare for being the first ship to sink another ship with gunfire. </a:t>
            </a:r>
            <a:endParaRPr lang="en-US"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2529" name="Picture 16" descr="Mars"/>
          <p:cNvPicPr>
            <a:picLocks noChangeAspect="1" noChangeArrowheads="1"/>
          </p:cNvPicPr>
          <p:nvPr/>
        </p:nvPicPr>
        <p:blipFill>
          <a:blip r:embed="rId2" cstate="print"/>
          <a:srcRect/>
          <a:stretch>
            <a:fillRect/>
          </a:stretch>
        </p:blipFill>
        <p:spPr bwMode="auto">
          <a:xfrm>
            <a:off x="0" y="1752600"/>
            <a:ext cx="5718175" cy="4572000"/>
          </a:xfrm>
          <a:prstGeom prst="rect">
            <a:avLst/>
          </a:prstGeom>
          <a:noFill/>
        </p:spPr>
      </p:pic>
      <p:sp>
        <p:nvSpPr>
          <p:cNvPr id="5" name="Rectangle 4"/>
          <p:cNvSpPr/>
          <p:nvPr/>
        </p:nvSpPr>
        <p:spPr>
          <a:xfrm>
            <a:off x="457200" y="228600"/>
            <a:ext cx="8153400" cy="1123384"/>
          </a:xfrm>
          <a:prstGeom prst="rect">
            <a:avLst/>
          </a:prstGeom>
        </p:spPr>
        <p:txBody>
          <a:bodyPr wrap="square">
            <a:spAutoFit/>
          </a:bodyPr>
          <a:lstStyle/>
          <a:p>
            <a:pPr lvl="0" fontAlgn="base">
              <a:spcBef>
                <a:spcPct val="0"/>
              </a:spcBef>
              <a:spcAft>
                <a:spcPct val="0"/>
              </a:spcAft>
            </a:pP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1564</a:t>
            </a:r>
          </a:p>
          <a:p>
            <a:pPr lvl="0" fontAlgn="base">
              <a:spcBef>
                <a:spcPct val="0"/>
              </a:spcBef>
              <a:spcAft>
                <a:spcPct val="0"/>
              </a:spcAft>
            </a:pPr>
            <a:endPar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eaLnBrk="0" fontAlgn="base" hangingPunct="0">
              <a:spcBef>
                <a:spcPct val="0"/>
              </a:spcBef>
              <a:spcAft>
                <a:spcPct val="0"/>
              </a:spcAft>
            </a:pPr>
            <a:r>
              <a:rPr kumimoji="0" lang="en-US" b="1"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Mars</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also known as </a:t>
            </a:r>
            <a:r>
              <a:rPr kumimoji="0" lang="en-US" b="1" i="1"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Makalös</a:t>
            </a:r>
            <a:r>
              <a:rPr kumimoji="0" lang="en-US"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("peerless; astounding") was a Swedish warship that was built between 1563 and 1564. It was the leading ship of king Eric XIV of Sweden's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52600"/>
            <a:ext cx="8229600" cy="1143000"/>
          </a:xfrm>
        </p:spPr>
        <p:txBody>
          <a:bodyPr>
            <a:normAutofit fontScale="90000"/>
          </a:bodyPr>
          <a:lstStyle/>
          <a:p>
            <a:r>
              <a:rPr lang="en-US" sz="2800" b="1" dirty="0" smtClean="0"/>
              <a:t>1625</a:t>
            </a:r>
            <a:r>
              <a:rPr lang="en-US" sz="2800" dirty="0" smtClean="0"/>
              <a:t/>
            </a:r>
            <a:br>
              <a:rPr lang="en-US" sz="2800" dirty="0" smtClean="0"/>
            </a:br>
            <a:r>
              <a:rPr lang="en-US" sz="2800" b="1" i="1" dirty="0" smtClean="0"/>
              <a:t> Kalmar </a:t>
            </a:r>
            <a:r>
              <a:rPr lang="en-US" sz="2800" b="1" i="1" dirty="0" err="1" smtClean="0"/>
              <a:t>Nyckel</a:t>
            </a:r>
            <a:r>
              <a:rPr lang="en-US" sz="2800" dirty="0" smtClean="0"/>
              <a:t> (</a:t>
            </a:r>
            <a:r>
              <a:rPr lang="en-US" sz="2800" i="1" dirty="0" smtClean="0"/>
              <a:t>Key of Kalmar</a:t>
            </a:r>
            <a:r>
              <a:rPr lang="en-US" sz="2800" dirty="0" smtClean="0"/>
              <a:t>) was a Dutch-built armed merchant ship</a:t>
            </a:r>
            <a:r>
              <a:rPr lang="en-US" sz="2800" baseline="30000" dirty="0"/>
              <a:t> </a:t>
            </a:r>
            <a:r>
              <a:rPr lang="en-US" sz="2800" dirty="0" smtClean="0"/>
              <a:t>famed for carrying Swedish settlers to North    </a:t>
            </a:r>
            <a:br>
              <a:rPr lang="en-US" sz="2800" dirty="0" smtClean="0"/>
            </a:br>
            <a:r>
              <a:rPr lang="en-US" sz="2800" dirty="0"/>
              <a:t> </a:t>
            </a:r>
            <a:r>
              <a:rPr lang="en-US" sz="2800" dirty="0" smtClean="0"/>
              <a:t>                                                                             America in 1638, </a:t>
            </a:r>
            <a:br>
              <a:rPr lang="en-US" sz="2800" dirty="0" smtClean="0"/>
            </a:br>
            <a:r>
              <a:rPr lang="en-US" sz="2800" dirty="0"/>
              <a:t> </a:t>
            </a:r>
            <a:r>
              <a:rPr lang="en-US" sz="2800" dirty="0" smtClean="0"/>
              <a:t>                                                                          to establish the </a:t>
            </a:r>
            <a:br>
              <a:rPr lang="en-US" sz="2800" dirty="0" smtClean="0"/>
            </a:br>
            <a:r>
              <a:rPr lang="en-US" sz="2800" dirty="0"/>
              <a:t> </a:t>
            </a:r>
            <a:r>
              <a:rPr lang="en-US" sz="2800" dirty="0" smtClean="0"/>
              <a:t>                                                                         colony of New</a:t>
            </a:r>
            <a:br>
              <a:rPr lang="en-US" sz="2800" dirty="0" smtClean="0"/>
            </a:br>
            <a:r>
              <a:rPr lang="en-US" sz="2800" dirty="0"/>
              <a:t> </a:t>
            </a:r>
            <a:r>
              <a:rPr lang="en-US" sz="2800" dirty="0" smtClean="0"/>
              <a:t>                                                                               Sweden. A replica</a:t>
            </a:r>
            <a:br>
              <a:rPr lang="en-US" sz="2800" dirty="0" smtClean="0"/>
            </a:br>
            <a:r>
              <a:rPr lang="en-US" sz="2800" dirty="0"/>
              <a:t> </a:t>
            </a:r>
            <a:r>
              <a:rPr lang="en-US" sz="2800" dirty="0" smtClean="0"/>
              <a:t>                                                                          of the ship was</a:t>
            </a:r>
            <a:br>
              <a:rPr lang="en-US" sz="2800" dirty="0" smtClean="0"/>
            </a:br>
            <a:r>
              <a:rPr lang="en-US" sz="2800" dirty="0"/>
              <a:t> </a:t>
            </a:r>
            <a:r>
              <a:rPr lang="en-US" sz="2800" dirty="0" smtClean="0"/>
              <a:t>                                                                    launched at</a:t>
            </a:r>
            <a:br>
              <a:rPr lang="en-US" sz="2800" dirty="0" smtClean="0"/>
            </a:br>
            <a:r>
              <a:rPr lang="en-US" sz="2800" dirty="0" smtClean="0"/>
              <a:t>                                                                            Wilmington, DE</a:t>
            </a:r>
            <a:br>
              <a:rPr lang="en-US" sz="2800" dirty="0" smtClean="0"/>
            </a:br>
            <a:r>
              <a:rPr lang="en-US" sz="2800" dirty="0" smtClean="0"/>
              <a:t>                                                              in 1997</a:t>
            </a:r>
            <a:endParaRPr lang="en-US" sz="2800" dirty="0"/>
          </a:p>
        </p:txBody>
      </p:sp>
      <p:sp>
        <p:nvSpPr>
          <p:cNvPr id="3" name="Content Placeholder 2"/>
          <p:cNvSpPr>
            <a:spLocks noGrp="1"/>
          </p:cNvSpPr>
          <p:nvPr>
            <p:ph idx="1"/>
          </p:nvPr>
        </p:nvSpPr>
        <p:spPr/>
        <p:txBody>
          <a:bodyPr/>
          <a:lstStyle/>
          <a:p>
            <a:endParaRPr lang="en-US" dirty="0" smtClean="0"/>
          </a:p>
          <a:p>
            <a:r>
              <a:rPr lang="en-US" dirty="0"/>
              <a:t> </a:t>
            </a:r>
            <a:r>
              <a:rPr lang="en-US" dirty="0" smtClean="0"/>
              <a:t>       </a:t>
            </a:r>
            <a:endParaRPr lang="en-US" dirty="0"/>
          </a:p>
        </p:txBody>
      </p:sp>
      <p:pic>
        <p:nvPicPr>
          <p:cNvPr id="17410" name="Picture 2" descr="Kalmar Nyckel by Jacob Hägg cropped.jpg"/>
          <p:cNvPicPr>
            <a:picLocks noChangeAspect="1" noChangeArrowheads="1"/>
          </p:cNvPicPr>
          <p:nvPr/>
        </p:nvPicPr>
        <p:blipFill>
          <a:blip r:embed="rId2" cstate="print"/>
          <a:srcRect/>
          <a:stretch>
            <a:fillRect/>
          </a:stretch>
        </p:blipFill>
        <p:spPr bwMode="auto">
          <a:xfrm>
            <a:off x="381000" y="1524000"/>
            <a:ext cx="5562600" cy="506196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ChangeArrowheads="1"/>
          </p:cNvSpPr>
          <p:nvPr/>
        </p:nvSpPr>
        <p:spPr bwMode="auto">
          <a:xfrm>
            <a:off x="2209800" y="304800"/>
            <a:ext cx="5019323"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1665</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507" name="Picture 1" descr="A black and white drawing of a large sailing warship seen from behind and to the right"/>
          <p:cNvPicPr>
            <a:picLocks noChangeAspect="1" noChangeArrowheads="1"/>
          </p:cNvPicPr>
          <p:nvPr/>
        </p:nvPicPr>
        <p:blipFill>
          <a:blip r:embed="rId2" cstate="print"/>
          <a:srcRect/>
          <a:stretch>
            <a:fillRect/>
          </a:stretch>
        </p:blipFill>
        <p:spPr bwMode="auto">
          <a:xfrm>
            <a:off x="228600" y="1143000"/>
            <a:ext cx="3914776" cy="5029200"/>
          </a:xfrm>
          <a:prstGeom prst="rect">
            <a:avLst/>
          </a:prstGeom>
          <a:noFill/>
        </p:spPr>
      </p:pic>
      <p:sp>
        <p:nvSpPr>
          <p:cNvPr id="21509" name="Rectangle 5"/>
          <p:cNvSpPr>
            <a:spLocks noChangeArrowheads="1"/>
          </p:cNvSpPr>
          <p:nvPr/>
        </p:nvSpPr>
        <p:spPr bwMode="auto">
          <a:xfrm>
            <a:off x="4419600" y="914400"/>
            <a:ext cx="47244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Kronan</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also called </a:t>
            </a:r>
            <a:r>
              <a:rPr kumimoji="0" lang="en-US" sz="2000" b="1" i="1"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Stora</a:t>
            </a:r>
            <a:r>
              <a:rPr kumimoji="0" lang="en-US" sz="2000" b="1"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Kronan</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was a Swedish warship that served as the flagship of the Swedish Navy in the Baltic Sea in the 1670s. When built, she was one of the largest seagoing vessels in the world.  After four years of service, the ship foundered in rough weather at the Battle of </a:t>
            </a:r>
            <a:r>
              <a:rPr kumimoji="0" lang="en-US" sz="20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Öland</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on 1 June 1676.  While making a sharp turn under too much sail she capsized, the gunpowder magazine ignited and blew off most of the bow. </a:t>
            </a:r>
            <a:r>
              <a:rPr kumimoji="0" lang="en-US" sz="2000"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Kronan</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sank quickly, taking about 800 men and more than 100 guns with her, along with valuable military equipment, weapons, personal items, and large quantities of silver and gold coins.  The loss of </a:t>
            </a:r>
            <a:r>
              <a:rPr kumimoji="0" lang="en-US" sz="2000"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Kronan</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was a hard blow for Sweden during the </a:t>
            </a:r>
            <a:r>
              <a:rPr kumimoji="0" lang="en-US" sz="20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Scanian</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War.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590800" cy="4297362"/>
          </a:xfrm>
        </p:spPr>
        <p:txBody>
          <a:bodyPr/>
          <a:lstStyle/>
          <a:p>
            <a:r>
              <a:rPr lang="en-US" dirty="0" smtClean="0"/>
              <a:t/>
            </a:r>
            <a:br>
              <a:rPr lang="en-US" dirty="0" smtClean="0"/>
            </a:br>
            <a:endParaRPr lang="en-US" dirty="0"/>
          </a:p>
        </p:txBody>
      </p:sp>
      <p:sp>
        <p:nvSpPr>
          <p:cNvPr id="3" name="Content Placeholder 2"/>
          <p:cNvSpPr>
            <a:spLocks noGrp="1"/>
          </p:cNvSpPr>
          <p:nvPr>
            <p:ph idx="1"/>
          </p:nvPr>
        </p:nvSpPr>
        <p:spPr>
          <a:xfrm>
            <a:off x="5029200" y="533400"/>
            <a:ext cx="3581400" cy="6324600"/>
          </a:xfrm>
        </p:spPr>
        <p:txBody>
          <a:bodyPr>
            <a:normAutofit fontScale="92500" lnSpcReduction="10000"/>
          </a:bodyPr>
          <a:lstStyle/>
          <a:p>
            <a:pPr>
              <a:buNone/>
            </a:pPr>
            <a:r>
              <a:rPr lang="en-US" sz="1400" b="1" i="1" dirty="0" smtClean="0"/>
              <a:t>		             </a:t>
            </a:r>
            <a:r>
              <a:rPr lang="en-US" sz="2600" b="1" dirty="0" smtClean="0"/>
              <a:t>1738</a:t>
            </a:r>
          </a:p>
          <a:p>
            <a:pPr>
              <a:buNone/>
            </a:pPr>
            <a:endParaRPr lang="en-US" sz="1400" b="1" i="1" dirty="0"/>
          </a:p>
          <a:p>
            <a:pPr>
              <a:buNone/>
            </a:pPr>
            <a:r>
              <a:rPr lang="en-US" sz="1400" b="1" i="1" dirty="0" smtClean="0"/>
              <a:t>	</a:t>
            </a:r>
            <a:r>
              <a:rPr lang="en-US" sz="2000" b="1" i="1" dirty="0" err="1" smtClean="0"/>
              <a:t>Götheborg</a:t>
            </a:r>
            <a:r>
              <a:rPr lang="en-US" sz="2000" dirty="0" smtClean="0"/>
              <a:t> </a:t>
            </a:r>
            <a:r>
              <a:rPr lang="en-US" sz="2000" dirty="0"/>
              <a:t>is a sailing replica of an 18th-century Swedish East Indiaman and one of the world's largest operational wooden sailing vessels.  All sailors survived</a:t>
            </a:r>
            <a:r>
              <a:rPr lang="en-US" sz="2000" baseline="30000" dirty="0"/>
              <a:t> </a:t>
            </a:r>
            <a:r>
              <a:rPr lang="en-US" sz="2000" dirty="0"/>
              <a:t>when the original ship sank off Gothenburg, Sweden, on 12 September 1745, while approaching the harbor on her return from a third voyage to China. Construction of the replica started in 1995, with the hull launched in 2003, and the rig fully tested for the first time in 2005. Much of the time was spent researching how to rebuild the replica. In 2008, </a:t>
            </a:r>
            <a:r>
              <a:rPr lang="en-US" sz="2000" i="1" dirty="0" err="1"/>
              <a:t>Götheborg</a:t>
            </a:r>
            <a:r>
              <a:rPr lang="en-US" sz="2000" dirty="0"/>
              <a:t> completed the first </a:t>
            </a:r>
            <a:r>
              <a:rPr lang="en-US" sz="2000" i="1" dirty="0"/>
              <a:t>Baltic Sea Tour</a:t>
            </a:r>
            <a:r>
              <a:rPr lang="en-US" sz="2000" dirty="0"/>
              <a:t>. </a:t>
            </a:r>
            <a:endParaRPr lang="en-US" sz="2000" dirty="0" smtClean="0"/>
          </a:p>
          <a:p>
            <a:pPr>
              <a:buNone/>
            </a:pPr>
            <a:endParaRPr lang="en-US" sz="1400" dirty="0"/>
          </a:p>
          <a:p>
            <a:pPr>
              <a:buNone/>
            </a:pPr>
            <a:endParaRPr lang="en-US" sz="1400" dirty="0" smtClean="0"/>
          </a:p>
          <a:p>
            <a:pPr>
              <a:buNone/>
            </a:pPr>
            <a:endParaRPr lang="en-US" dirty="0"/>
          </a:p>
        </p:txBody>
      </p:sp>
      <p:pic>
        <p:nvPicPr>
          <p:cNvPr id="14338" name="Picture 2" descr="Stern view at SAIL Amsterdam 2010."/>
          <p:cNvPicPr>
            <a:picLocks noChangeAspect="1" noChangeArrowheads="1"/>
          </p:cNvPicPr>
          <p:nvPr/>
        </p:nvPicPr>
        <p:blipFill>
          <a:blip r:embed="rId2" cstate="print"/>
          <a:srcRect/>
          <a:stretch>
            <a:fillRect/>
          </a:stretch>
        </p:blipFill>
        <p:spPr bwMode="auto">
          <a:xfrm>
            <a:off x="381000" y="228600"/>
            <a:ext cx="4287544" cy="64008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4038600" y="-609600"/>
            <a:ext cx="1096775"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en-US" sz="2400" b="1" dirty="0">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1789</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3553" name="Picture 19" descr="https://upload.wikimedia.org/wikipedia/commons/a/a9/Battle_of_Revel.jpg"/>
          <p:cNvPicPr>
            <a:picLocks noChangeAspect="1" noChangeArrowheads="1"/>
          </p:cNvPicPr>
          <p:nvPr/>
        </p:nvPicPr>
        <p:blipFill>
          <a:blip r:embed="rId2" cstate="print"/>
          <a:srcRect/>
          <a:stretch>
            <a:fillRect/>
          </a:stretch>
        </p:blipFill>
        <p:spPr bwMode="auto">
          <a:xfrm>
            <a:off x="1524000" y="2514600"/>
            <a:ext cx="5934076" cy="4114800"/>
          </a:xfrm>
          <a:prstGeom prst="rect">
            <a:avLst/>
          </a:prstGeom>
          <a:noFill/>
        </p:spPr>
      </p:pic>
      <p:sp>
        <p:nvSpPr>
          <p:cNvPr id="23555" name="Rectangle 3"/>
          <p:cNvSpPr>
            <a:spLocks noChangeArrowheads="1"/>
          </p:cNvSpPr>
          <p:nvPr/>
        </p:nvSpPr>
        <p:spPr bwMode="auto">
          <a:xfrm>
            <a:off x="457200" y="533400"/>
            <a:ext cx="84582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HMS </a:t>
            </a:r>
            <a:r>
              <a:rPr kumimoji="0" lang="en-US" sz="2000" b="1"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Ulla </a:t>
            </a:r>
            <a:r>
              <a:rPr kumimoji="0" lang="en-US" sz="2000" b="1" i="1"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Fersen</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was a frigate of the Swedish Royal Navy, designed by </a:t>
            </a:r>
            <a:r>
              <a:rPr kumimoji="0" lang="en-US" sz="20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Frederik</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H. Chapman, and launched in 1789. She served during the Russo-Swedish War (1788-1790), most notably at the Battle of </a:t>
            </a:r>
            <a:r>
              <a:rPr kumimoji="0" lang="en-US" sz="20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Reval</a:t>
            </a: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British vessels twice detained her, once in 1798 and again in 1801, with the first event resulting in a major court case bearing on the meaning of neutrality. She was completely rebuilt in 1802, and lost in a storm in 1807.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sz="3100" b="1" dirty="0" smtClean="0"/>
              <a:t>1872</a:t>
            </a:r>
            <a:r>
              <a:rPr lang="en-US" dirty="0" smtClean="0"/>
              <a:t/>
            </a:r>
            <a:br>
              <a:rPr lang="en-US" dirty="0" smtClean="0"/>
            </a:br>
            <a:r>
              <a:rPr lang="en-US" sz="2700" b="1" dirty="0" smtClean="0"/>
              <a:t> SS </a:t>
            </a:r>
            <a:r>
              <a:rPr lang="en-US" sz="2700" b="1" i="1" dirty="0" smtClean="0"/>
              <a:t>Vega</a:t>
            </a:r>
            <a:r>
              <a:rPr lang="en-US" sz="2700" dirty="0" smtClean="0"/>
              <a:t> was a Swedish </a:t>
            </a:r>
            <a:r>
              <a:rPr lang="en-US" sz="2700" dirty="0" err="1" smtClean="0"/>
              <a:t>barque</a:t>
            </a:r>
            <a:r>
              <a:rPr lang="en-US" sz="2700" dirty="0" smtClean="0"/>
              <a:t>, built in Bremerhaven Germany in 1872. She was the first ship to complete a voyage through the Northeast Passage, and the first vessel to circumnavigate the Eurasian continent, during the Vega expedition.</a:t>
            </a:r>
            <a:endParaRPr lang="en-US" sz="2700" dirty="0"/>
          </a:p>
        </p:txBody>
      </p:sp>
      <p:pic>
        <p:nvPicPr>
          <p:cNvPr id="16386" name="Picture 2" descr="https://upload.wikimedia.org/wikipedia/commons/5/5c/SS_Vega.jpg"/>
          <p:cNvPicPr>
            <a:picLocks noChangeAspect="1" noChangeArrowheads="1"/>
          </p:cNvPicPr>
          <p:nvPr/>
        </p:nvPicPr>
        <p:blipFill>
          <a:blip r:embed="rId2" cstate="print"/>
          <a:srcRect/>
          <a:stretch>
            <a:fillRect/>
          </a:stretch>
        </p:blipFill>
        <p:spPr bwMode="auto">
          <a:xfrm>
            <a:off x="1295400" y="2438400"/>
            <a:ext cx="6435645" cy="41148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191000" y="228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1887</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4577" name="Picture 22" descr="SIGYN Limited 34"/>
          <p:cNvPicPr>
            <a:picLocks noChangeAspect="1" noChangeArrowheads="1"/>
          </p:cNvPicPr>
          <p:nvPr/>
        </p:nvPicPr>
        <p:blipFill>
          <a:blip r:embed="rId2" cstate="print"/>
          <a:srcRect/>
          <a:stretch>
            <a:fillRect/>
          </a:stretch>
        </p:blipFill>
        <p:spPr bwMode="auto">
          <a:xfrm>
            <a:off x="1600200" y="685800"/>
            <a:ext cx="5514975" cy="3952875"/>
          </a:xfrm>
          <a:prstGeom prst="rect">
            <a:avLst/>
          </a:prstGeom>
          <a:noFill/>
        </p:spPr>
      </p:pic>
      <p:sp>
        <p:nvSpPr>
          <p:cNvPr id="24579" name="Rectangle 3"/>
          <p:cNvSpPr>
            <a:spLocks noChangeArrowheads="1"/>
          </p:cNvSpPr>
          <p:nvPr/>
        </p:nvSpPr>
        <p:spPr bwMode="auto">
          <a:xfrm>
            <a:off x="228600" y="4713610"/>
            <a:ext cx="8686800"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Sigyn</a:t>
            </a:r>
            <a:r>
              <a:rPr kumimoji="0" lang="en-US" sz="2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built in Gothenburg 1887, now museum ship in Turku, is the last remaining wooden </a:t>
            </a:r>
            <a:r>
              <a:rPr kumimoji="0" lang="en-US" sz="22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barque</a:t>
            </a:r>
            <a:r>
              <a:rPr kumimoji="0" lang="en-US" sz="2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for trade across the oceans. At the time she was built there were thousands of similar vessels, but she was one of the last ones built. She was quite small even for her time, considering she was built for long-distance trade, but well built and considered fast and beautiful.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456</Words>
  <Application>Microsoft Office PowerPoint</Application>
  <PresentationFormat>On-screen Show (4:3)</PresentationFormat>
  <Paragraphs>27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The Swedish Warship WASA</vt:lpstr>
      <vt:lpstr>“You don’t need Dramamine for this sailing adventure”</vt:lpstr>
      <vt:lpstr>Slide 3</vt:lpstr>
      <vt:lpstr>1625  Kalmar Nyckel (Key of Kalmar) was a Dutch-built armed merchant ship famed for carrying Swedish settlers to North                                                                                   America in 1638,                                                                             to establish the                                                                            colony of New                                                                                 Sweden. A replica                                                                            of the ship was                                                                      launched at                                                                             Wilmington, DE                                                               in 1997</vt:lpstr>
      <vt:lpstr>Slide 5</vt:lpstr>
      <vt:lpstr> </vt:lpstr>
      <vt:lpstr>Slide 7</vt:lpstr>
      <vt:lpstr>1872  SS Vega was a Swedish barque, built in Bremerhaven Germany in 1872. She was the first ship to complete a voyage through the Northeast Passage, and the first vessel to circumnavigate the Eurasian continent, during the Vega expedition.</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Chuck Johnson</dc:creator>
  <cp:lastModifiedBy>Chuck Johnson</cp:lastModifiedBy>
  <cp:revision>46</cp:revision>
  <dcterms:created xsi:type="dcterms:W3CDTF">2017-10-30T23:51:38Z</dcterms:created>
  <dcterms:modified xsi:type="dcterms:W3CDTF">2017-10-31T04:15:15Z</dcterms:modified>
</cp:coreProperties>
</file>