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58" r:id="rId3"/>
    <p:sldId id="256" r:id="rId4"/>
    <p:sldId id="283" r:id="rId5"/>
    <p:sldId id="295" r:id="rId6"/>
    <p:sldId id="257" r:id="rId7"/>
    <p:sldId id="279" r:id="rId8"/>
    <p:sldId id="259" r:id="rId9"/>
    <p:sldId id="294" r:id="rId10"/>
    <p:sldId id="260" r:id="rId11"/>
    <p:sldId id="262" r:id="rId12"/>
    <p:sldId id="270" r:id="rId13"/>
    <p:sldId id="263" r:id="rId14"/>
    <p:sldId id="264" r:id="rId15"/>
    <p:sldId id="265" r:id="rId16"/>
    <p:sldId id="266" r:id="rId17"/>
    <p:sldId id="267" r:id="rId18"/>
    <p:sldId id="268" r:id="rId19"/>
    <p:sldId id="281" r:id="rId20"/>
    <p:sldId id="297" r:id="rId21"/>
    <p:sldId id="298" r:id="rId22"/>
    <p:sldId id="269" r:id="rId23"/>
    <p:sldId id="271" r:id="rId24"/>
    <p:sldId id="274" r:id="rId25"/>
    <p:sldId id="275" r:id="rId26"/>
    <p:sldId id="273" r:id="rId27"/>
    <p:sldId id="276" r:id="rId28"/>
    <p:sldId id="277" r:id="rId29"/>
    <p:sldId id="280" r:id="rId30"/>
    <p:sldId id="287" r:id="rId31"/>
    <p:sldId id="288" r:id="rId32"/>
    <p:sldId id="290" r:id="rId33"/>
    <p:sldId id="291" r:id="rId34"/>
    <p:sldId id="284" r:id="rId35"/>
    <p:sldId id="289" r:id="rId36"/>
    <p:sldId id="285" r:id="rId37"/>
    <p:sldId id="282" r:id="rId38"/>
    <p:sldId id="286" r:id="rId39"/>
    <p:sldId id="292" r:id="rId40"/>
  </p:sldIdLst>
  <p:sldSz cx="12192000" cy="6858000"/>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ck Johnson" initials="CJ" lastIdx="2" clrIdx="0">
    <p:extLst>
      <p:ext uri="{19B8F6BF-5375-455C-9EA6-DF929625EA0E}">
        <p15:presenceInfo xmlns:p15="http://schemas.microsoft.com/office/powerpoint/2012/main" userId="Chuck John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p:scale>
        <a:sx n="100" d="100"/>
        <a:sy n="100" d="100"/>
      </p:scale>
      <p:origin x="0" y="-89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3T18:43:28.753" idx="1">
    <p:pos x="10" y="10"/>
    <p:text>I’ve attached a few more photos of the birds, including one of Tróndur and his son, Brandur, installing them, and one of Tróndur posing with one of his birds. 
The piece is called Migration, by Tróndur Patursson. Tróndur was born in the village of Kirkjubøur, on the Faroese island of Streymoy, where he still lives today. Trained as a sculptor at Norway’s Kunsthåndværkerskolen (School of Art and Design) in Voss, he is better known today as a painter and glass artist. Patursson takes his inspiration from the sea and the remote Faroese landscape. Seeking to reveal the invisible, he translates his personal observations of nature into calligraphic forms imbued with color and light. In his 2012 work Migration, Patursson recalls the flight of seabirds to explore themes of freedom, movement, and change.</p:text>
    <p:extLst>
      <p:ext uri="{C676402C-5697-4E1C-873F-D02D1690AC5C}">
        <p15:threadingInfo xmlns:p15="http://schemas.microsoft.com/office/powerpoint/2012/main" timeZoneBias="420"/>
      </p:ext>
    </p:extLst>
  </p:cm>
  <p:cm authorId="1" dt="2018-10-03T18:43:45.773" idx="2">
    <p:pos x="106" y="106"/>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8381-6B61-4F95-A97F-1FC5B5EFA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42C00-9B03-4C4E-BDD4-0F55E6CC26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90D78C-2E23-47A8-9489-0DA05FFD14A7}"/>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5" name="Footer Placeholder 4">
            <a:extLst>
              <a:ext uri="{FF2B5EF4-FFF2-40B4-BE49-F238E27FC236}">
                <a16:creationId xmlns:a16="http://schemas.microsoft.com/office/drawing/2014/main" id="{EF3FC2CE-4C27-4B9E-8D1A-4F36D4DC5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B1DFF-7C45-4D20-85DF-08633768AFC8}"/>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1082411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102F-64F9-4A57-8534-277B03D568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CDEEE-F69B-4EFA-84F5-B0BDBDB569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13C7B-A620-4840-8FCF-834D41A28361}"/>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5" name="Footer Placeholder 4">
            <a:extLst>
              <a:ext uri="{FF2B5EF4-FFF2-40B4-BE49-F238E27FC236}">
                <a16:creationId xmlns:a16="http://schemas.microsoft.com/office/drawing/2014/main" id="{5B92E739-649E-4294-B724-76EE13947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E48E9-6183-4FA9-9212-74AB211E86F7}"/>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3350823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C26AF6-022F-444B-9EA0-E6A37CE201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FE902D-A028-4A2E-B225-AD6B751A95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7D41E-DC5A-4550-AF8E-30524B93CF2E}"/>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5" name="Footer Placeholder 4">
            <a:extLst>
              <a:ext uri="{FF2B5EF4-FFF2-40B4-BE49-F238E27FC236}">
                <a16:creationId xmlns:a16="http://schemas.microsoft.com/office/drawing/2014/main" id="{320227B4-287A-4A90-9501-E37CEE6F2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5C673-F9BE-4E55-81EB-31EBF7AAC323}"/>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3356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65FF-1D3C-4468-9D7E-4292D6A72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A5592-5421-4B2F-894E-3AE04054E5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7CC75-91B6-4DD0-805F-8483447DA08F}"/>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5" name="Footer Placeholder 4">
            <a:extLst>
              <a:ext uri="{FF2B5EF4-FFF2-40B4-BE49-F238E27FC236}">
                <a16:creationId xmlns:a16="http://schemas.microsoft.com/office/drawing/2014/main" id="{725EEE93-FF4C-4A31-AA2C-55F57E3EA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25881-C5A4-4033-82CB-BBEF956A62E9}"/>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3148508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B02C-2226-4568-A595-A4D80AAAAD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725A2C-9070-492A-8D84-C81BC3168C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898879-BBD9-4DD6-B8A7-6508518D3B25}"/>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5" name="Footer Placeholder 4">
            <a:extLst>
              <a:ext uri="{FF2B5EF4-FFF2-40B4-BE49-F238E27FC236}">
                <a16:creationId xmlns:a16="http://schemas.microsoft.com/office/drawing/2014/main" id="{0DE20AE4-D183-4888-BB84-606BADCE4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982AD-F6E4-4A45-9A53-91EB510E6B7B}"/>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857044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61A5D-3D69-4B6F-8238-25208A9B1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A04DC4-D7CC-4298-8277-C1F69F2B50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CD0B2D-795A-4AB2-85F0-E70F0FFF2D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569678-C422-4897-AE8E-9C1C6722E1DB}"/>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6" name="Footer Placeholder 5">
            <a:extLst>
              <a:ext uri="{FF2B5EF4-FFF2-40B4-BE49-F238E27FC236}">
                <a16:creationId xmlns:a16="http://schemas.microsoft.com/office/drawing/2014/main" id="{1297C75E-178D-4A54-A604-8615EC529B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3B9BE1-CA56-443C-AF07-715D57FD6108}"/>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99460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DBA6-EBD2-4793-B4E3-EAD287BB09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EBE9CC-913C-41A7-9A40-2398FDFA2A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E2A75C-C2D6-4FB2-8F87-81B205E754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4D19C0-0441-4861-BFE4-9BDEEE8D9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C69B894-FF08-42D2-9516-AD9854EA27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FA688-839E-4C1A-946D-B15EF1B236C4}"/>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8" name="Footer Placeholder 7">
            <a:extLst>
              <a:ext uri="{FF2B5EF4-FFF2-40B4-BE49-F238E27FC236}">
                <a16:creationId xmlns:a16="http://schemas.microsoft.com/office/drawing/2014/main" id="{2E3E7B41-AE9D-48FF-903C-7617EC309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50D1C3-20C6-45EC-9F99-C9C0436AB2FA}"/>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154168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2AFF-F495-4E2F-A3AC-8F5BC603D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CD0E76-B2A3-4FD2-96DB-C2312988CB42}"/>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4" name="Footer Placeholder 3">
            <a:extLst>
              <a:ext uri="{FF2B5EF4-FFF2-40B4-BE49-F238E27FC236}">
                <a16:creationId xmlns:a16="http://schemas.microsoft.com/office/drawing/2014/main" id="{4BC287EC-083C-4555-9312-57C73A8931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86B664-BA8C-466B-98E9-C8EE6662B430}"/>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383462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828F89-6D23-40BE-8C31-D937F572CB82}"/>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3" name="Footer Placeholder 2">
            <a:extLst>
              <a:ext uri="{FF2B5EF4-FFF2-40B4-BE49-F238E27FC236}">
                <a16:creationId xmlns:a16="http://schemas.microsoft.com/office/drawing/2014/main" id="{8C12D745-78C8-4872-A5DB-6CA4B9548C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6D0D79-A74C-45DD-8166-CF8311D3FF05}"/>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269405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D14E-D98E-4025-93FD-A7F35C8EF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A6F773-17F4-41FF-8B7D-056BC667B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8F935D-D1B2-4AC6-A254-54F21E8FA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C9F249-480B-4DDC-B26B-792BFD3741C0}"/>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6" name="Footer Placeholder 5">
            <a:extLst>
              <a:ext uri="{FF2B5EF4-FFF2-40B4-BE49-F238E27FC236}">
                <a16:creationId xmlns:a16="http://schemas.microsoft.com/office/drawing/2014/main" id="{DA815239-60D5-4F8B-A046-D08FFA5DA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37046-1182-4521-9BED-DB9B9C310409}"/>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189148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FB4E-170C-4393-BEBA-2A066A1244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8D561-0E5C-4EAD-A4C1-0A475BEBDB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4D4240-EE0B-4DA4-A9B2-62CD66179C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E47217-48B3-48C1-90D3-87DC2C4629B9}"/>
              </a:ext>
            </a:extLst>
          </p:cNvPr>
          <p:cNvSpPr>
            <a:spLocks noGrp="1"/>
          </p:cNvSpPr>
          <p:nvPr>
            <p:ph type="dt" sz="half" idx="10"/>
          </p:nvPr>
        </p:nvSpPr>
        <p:spPr/>
        <p:txBody>
          <a:bodyPr/>
          <a:lstStyle/>
          <a:p>
            <a:fld id="{54EF3E04-CEFD-41D3-944F-6A14F2EFC30E}" type="datetimeFigureOut">
              <a:rPr lang="en-US" smtClean="0"/>
              <a:t>2/21/2022</a:t>
            </a:fld>
            <a:endParaRPr lang="en-US"/>
          </a:p>
        </p:txBody>
      </p:sp>
      <p:sp>
        <p:nvSpPr>
          <p:cNvPr id="6" name="Footer Placeholder 5">
            <a:extLst>
              <a:ext uri="{FF2B5EF4-FFF2-40B4-BE49-F238E27FC236}">
                <a16:creationId xmlns:a16="http://schemas.microsoft.com/office/drawing/2014/main" id="{819A1641-8E92-46D1-8F13-56E62D00B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E2C76-1CD3-444C-8A6A-82E93314CE92}"/>
              </a:ext>
            </a:extLst>
          </p:cNvPr>
          <p:cNvSpPr>
            <a:spLocks noGrp="1"/>
          </p:cNvSpPr>
          <p:nvPr>
            <p:ph type="sldNum" sz="quarter" idx="12"/>
          </p:nvPr>
        </p:nvSpPr>
        <p:spPr/>
        <p:txBody>
          <a:bodyPr/>
          <a:lstStyle/>
          <a:p>
            <a:fld id="{BDA25E76-36C1-49EE-B04F-0BB1A4DA44C7}" type="slidenum">
              <a:rPr lang="en-US" smtClean="0"/>
              <a:t>‹#›</a:t>
            </a:fld>
            <a:endParaRPr lang="en-US"/>
          </a:p>
        </p:txBody>
      </p:sp>
    </p:spTree>
    <p:extLst>
      <p:ext uri="{BB962C8B-B14F-4D97-AF65-F5344CB8AC3E}">
        <p14:creationId xmlns:p14="http://schemas.microsoft.com/office/powerpoint/2010/main" val="3602386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A780F2-4C75-485C-8A73-14C190AD2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EF0D4E-B7A3-4183-93AB-F32CEB309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C23AF-8380-4A51-BE6D-2AA915565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F3E04-CEFD-41D3-944F-6A14F2EFC30E}" type="datetimeFigureOut">
              <a:rPr lang="en-US" smtClean="0"/>
              <a:t>2/21/2022</a:t>
            </a:fld>
            <a:endParaRPr lang="en-US"/>
          </a:p>
        </p:txBody>
      </p:sp>
      <p:sp>
        <p:nvSpPr>
          <p:cNvPr id="5" name="Footer Placeholder 4">
            <a:extLst>
              <a:ext uri="{FF2B5EF4-FFF2-40B4-BE49-F238E27FC236}">
                <a16:creationId xmlns:a16="http://schemas.microsoft.com/office/drawing/2014/main" id="{DE0FD1BA-FEC2-4000-8E95-4D7FD41FE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18EEC-3A4A-43D1-9220-B510BE1C5E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25E76-36C1-49EE-B04F-0BB1A4DA44C7}" type="slidenum">
              <a:rPr lang="en-US" smtClean="0"/>
              <a:t>‹#›</a:t>
            </a:fld>
            <a:endParaRPr lang="en-US"/>
          </a:p>
        </p:txBody>
      </p:sp>
    </p:spTree>
    <p:extLst>
      <p:ext uri="{BB962C8B-B14F-4D97-AF65-F5344CB8AC3E}">
        <p14:creationId xmlns:p14="http://schemas.microsoft.com/office/powerpoint/2010/main" val="26962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nordicmuseum.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924E-6094-4C9D-AA84-9577ED3BA91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0476DEC-3777-4F98-8BC6-F968EF7F9970}"/>
              </a:ext>
            </a:extLst>
          </p:cNvPr>
          <p:cNvSpPr>
            <a:spLocks noGrp="1"/>
          </p:cNvSpPr>
          <p:nvPr>
            <p:ph idx="1"/>
          </p:nvPr>
        </p:nvSpPr>
        <p:spPr>
          <a:xfrm>
            <a:off x="3466681" y="1433740"/>
            <a:ext cx="7887119" cy="4351338"/>
          </a:xfrm>
        </p:spPr>
        <p:txBody>
          <a:bodyPr>
            <a:normAutofit lnSpcReduction="10000"/>
          </a:bodyPr>
          <a:lstStyle/>
          <a:p>
            <a:r>
              <a:rPr lang="en-US" b="1" dirty="0"/>
              <a:t>The Nordic Museum is an internationally recognized museum and cultural center where people of all backgrounds are welcomed to be inspired by the values, traditions, art, and spirit of the Nordic peoples. </a:t>
            </a:r>
          </a:p>
          <a:p>
            <a:r>
              <a:rPr lang="en-US" dirty="0"/>
              <a:t>Dedicated to collecting, preserving, and educating since its founding in 1980, the Nordic Museum is the largest museum in the United States to honor the legacy of immigrants from the five Nordic countries: Denmark, Finland, Iceland, Norway, and Sweden.</a:t>
            </a:r>
          </a:p>
          <a:p>
            <a:endParaRPr lang="en-US" dirty="0"/>
          </a:p>
        </p:txBody>
      </p:sp>
      <p:pic>
        <p:nvPicPr>
          <p:cNvPr id="5" name="Picture 4">
            <a:extLst>
              <a:ext uri="{FF2B5EF4-FFF2-40B4-BE49-F238E27FC236}">
                <a16:creationId xmlns:a16="http://schemas.microsoft.com/office/drawing/2014/main" id="{F9018484-54BC-42BB-BE47-F99785ED6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2097070" cy="3421535"/>
          </a:xfrm>
          <a:prstGeom prst="rect">
            <a:avLst/>
          </a:prstGeom>
        </p:spPr>
      </p:pic>
    </p:spTree>
    <p:extLst>
      <p:ext uri="{BB962C8B-B14F-4D97-AF65-F5344CB8AC3E}">
        <p14:creationId xmlns:p14="http://schemas.microsoft.com/office/powerpoint/2010/main" val="2395852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F2D4-30FF-4FD9-B607-54BE5367A14A}"/>
              </a:ext>
            </a:extLst>
          </p:cNvPr>
          <p:cNvSpPr>
            <a:spLocks noGrp="1"/>
          </p:cNvSpPr>
          <p:nvPr>
            <p:ph type="title"/>
          </p:nvPr>
        </p:nvSpPr>
        <p:spPr>
          <a:xfrm>
            <a:off x="1041400" y="1471436"/>
            <a:ext cx="3327400" cy="3063875"/>
          </a:xfrm>
        </p:spPr>
        <p:txBody>
          <a:bodyPr>
            <a:normAutofit fontScale="90000"/>
          </a:bodyPr>
          <a:lstStyle/>
          <a:p>
            <a:r>
              <a:rPr lang="en-US" dirty="0"/>
              <a:t>Looking east into Fjord Hall with a view of some of the soaring seabird sculptures</a:t>
            </a:r>
          </a:p>
        </p:txBody>
      </p:sp>
      <p:pic>
        <p:nvPicPr>
          <p:cNvPr id="5" name="Content Placeholder 4">
            <a:extLst>
              <a:ext uri="{FF2B5EF4-FFF2-40B4-BE49-F238E27FC236}">
                <a16:creationId xmlns:a16="http://schemas.microsoft.com/office/drawing/2014/main" id="{E3FAC567-2460-481A-BB82-4F4AF09858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0352" y="228600"/>
            <a:ext cx="4259623" cy="6400800"/>
          </a:xfrm>
        </p:spPr>
      </p:pic>
    </p:spTree>
    <p:extLst>
      <p:ext uri="{BB962C8B-B14F-4D97-AF65-F5344CB8AC3E}">
        <p14:creationId xmlns:p14="http://schemas.microsoft.com/office/powerpoint/2010/main" val="30021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400E-A490-4B4E-9F48-68E908EF3CC4}"/>
              </a:ext>
            </a:extLst>
          </p:cNvPr>
          <p:cNvSpPr>
            <a:spLocks noGrp="1"/>
          </p:cNvSpPr>
          <p:nvPr>
            <p:ph type="title"/>
          </p:nvPr>
        </p:nvSpPr>
        <p:spPr>
          <a:xfrm>
            <a:off x="1763889" y="1098903"/>
            <a:ext cx="3136641" cy="4173008"/>
          </a:xfrm>
        </p:spPr>
        <p:txBody>
          <a:bodyPr>
            <a:normAutofit/>
          </a:bodyPr>
          <a:lstStyle/>
          <a:p>
            <a:pPr algn="ctr"/>
            <a:r>
              <a:rPr lang="en-US" dirty="0"/>
              <a:t>Another view of Fjord Hall with a Faroe Islands boat on display</a:t>
            </a:r>
          </a:p>
        </p:txBody>
      </p:sp>
      <p:pic>
        <p:nvPicPr>
          <p:cNvPr id="5" name="Content Placeholder 4">
            <a:extLst>
              <a:ext uri="{FF2B5EF4-FFF2-40B4-BE49-F238E27FC236}">
                <a16:creationId xmlns:a16="http://schemas.microsoft.com/office/drawing/2014/main" id="{53CB049E-B027-48CC-A0C0-71C54D9A73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1420" y="228600"/>
            <a:ext cx="3600449" cy="6400800"/>
          </a:xfrm>
        </p:spPr>
      </p:pic>
    </p:spTree>
    <p:extLst>
      <p:ext uri="{BB962C8B-B14F-4D97-AF65-F5344CB8AC3E}">
        <p14:creationId xmlns:p14="http://schemas.microsoft.com/office/powerpoint/2010/main" val="106262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C371-954B-42E5-B16E-3336EB616E22}"/>
              </a:ext>
            </a:extLst>
          </p:cNvPr>
          <p:cNvSpPr>
            <a:spLocks noGrp="1"/>
          </p:cNvSpPr>
          <p:nvPr>
            <p:ph type="title"/>
          </p:nvPr>
        </p:nvSpPr>
        <p:spPr>
          <a:xfrm>
            <a:off x="9098843" y="163689"/>
            <a:ext cx="2650067" cy="6050844"/>
          </a:xfrm>
        </p:spPr>
        <p:txBody>
          <a:bodyPr/>
          <a:lstStyle/>
          <a:p>
            <a:r>
              <a:rPr lang="en-US" dirty="0"/>
              <a:t>The piece is called </a:t>
            </a:r>
            <a:r>
              <a:rPr lang="en-US" i="1" dirty="0"/>
              <a:t>Migration</a:t>
            </a:r>
            <a:r>
              <a:rPr lang="en-US" dirty="0"/>
              <a:t>, by </a:t>
            </a:r>
            <a:r>
              <a:rPr lang="en-US" dirty="0" err="1"/>
              <a:t>Tróndur</a:t>
            </a:r>
            <a:r>
              <a:rPr lang="en-US" dirty="0"/>
              <a:t> </a:t>
            </a:r>
            <a:r>
              <a:rPr lang="en-US" dirty="0" err="1"/>
              <a:t>Patursson</a:t>
            </a:r>
            <a:endParaRPr lang="en-US" dirty="0"/>
          </a:p>
        </p:txBody>
      </p:sp>
      <p:pic>
        <p:nvPicPr>
          <p:cNvPr id="5" name="Content Placeholder 4">
            <a:extLst>
              <a:ext uri="{FF2B5EF4-FFF2-40B4-BE49-F238E27FC236}">
                <a16:creationId xmlns:a16="http://schemas.microsoft.com/office/drawing/2014/main" id="{EB1FA973-B1F7-42D0-A7CC-8CF9CCEF8D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32" y="228600"/>
            <a:ext cx="8534400" cy="6400800"/>
          </a:xfrm>
        </p:spPr>
      </p:pic>
    </p:spTree>
    <p:extLst>
      <p:ext uri="{BB962C8B-B14F-4D97-AF65-F5344CB8AC3E}">
        <p14:creationId xmlns:p14="http://schemas.microsoft.com/office/powerpoint/2010/main" val="6181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168BB-CD04-4B7B-9845-BED3D6405FB6}"/>
              </a:ext>
            </a:extLst>
          </p:cNvPr>
          <p:cNvSpPr>
            <a:spLocks noGrp="1"/>
          </p:cNvSpPr>
          <p:nvPr>
            <p:ph type="title"/>
          </p:nvPr>
        </p:nvSpPr>
        <p:spPr>
          <a:xfrm>
            <a:off x="838200" y="365125"/>
            <a:ext cx="10515600" cy="633251"/>
          </a:xfrm>
        </p:spPr>
        <p:txBody>
          <a:bodyPr>
            <a:normAutofit fontScale="90000"/>
          </a:bodyPr>
          <a:lstStyle/>
          <a:p>
            <a:pPr algn="ctr"/>
            <a:r>
              <a:rPr lang="en-US" dirty="0"/>
              <a:t>A closer view of the soaring seabird sculptures</a:t>
            </a:r>
          </a:p>
        </p:txBody>
      </p:sp>
      <p:pic>
        <p:nvPicPr>
          <p:cNvPr id="5" name="Content Placeholder 4">
            <a:extLst>
              <a:ext uri="{FF2B5EF4-FFF2-40B4-BE49-F238E27FC236}">
                <a16:creationId xmlns:a16="http://schemas.microsoft.com/office/drawing/2014/main" id="{66CF0C8C-BF80-4453-A896-D8BF66F43D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6861" y="1173713"/>
            <a:ext cx="6858277" cy="5486400"/>
          </a:xfrm>
        </p:spPr>
      </p:pic>
    </p:spTree>
    <p:extLst>
      <p:ext uri="{BB962C8B-B14F-4D97-AF65-F5344CB8AC3E}">
        <p14:creationId xmlns:p14="http://schemas.microsoft.com/office/powerpoint/2010/main" val="417375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F635-892D-431C-AAB6-7861B3C1829D}"/>
              </a:ext>
            </a:extLst>
          </p:cNvPr>
          <p:cNvSpPr>
            <a:spLocks noGrp="1"/>
          </p:cNvSpPr>
          <p:nvPr>
            <p:ph type="ctrTitle"/>
          </p:nvPr>
        </p:nvSpPr>
        <p:spPr/>
        <p:txBody>
          <a:bodyPr>
            <a:normAutofit/>
          </a:bodyPr>
          <a:lstStyle/>
          <a:p>
            <a:r>
              <a:rPr lang="en-US" dirty="0"/>
              <a:t>. </a:t>
            </a:r>
          </a:p>
        </p:txBody>
      </p:sp>
      <p:sp>
        <p:nvSpPr>
          <p:cNvPr id="6" name="Subtitle 5">
            <a:extLst>
              <a:ext uri="{FF2B5EF4-FFF2-40B4-BE49-F238E27FC236}">
                <a16:creationId xmlns:a16="http://schemas.microsoft.com/office/drawing/2014/main" id="{E8234EF7-B1FD-4DFF-8B9D-45FE6FF14361}"/>
              </a:ext>
            </a:extLst>
          </p:cNvPr>
          <p:cNvSpPr>
            <a:spLocks noGrp="1"/>
          </p:cNvSpPr>
          <p:nvPr>
            <p:ph type="subTitle" idx="1"/>
          </p:nvPr>
        </p:nvSpPr>
        <p:spPr>
          <a:xfrm>
            <a:off x="410547" y="1468891"/>
            <a:ext cx="2985796" cy="2738535"/>
          </a:xfrm>
        </p:spPr>
        <p:txBody>
          <a:bodyPr>
            <a:noAutofit/>
          </a:bodyPr>
          <a:lstStyle/>
          <a:p>
            <a:r>
              <a:rPr lang="en-US" sz="3600" dirty="0" err="1"/>
              <a:t>Tróndur</a:t>
            </a:r>
            <a:r>
              <a:rPr lang="en-US" sz="3600" dirty="0"/>
              <a:t> </a:t>
            </a:r>
            <a:r>
              <a:rPr lang="en-US" sz="3600" dirty="0" err="1"/>
              <a:t>Patursson</a:t>
            </a:r>
            <a:r>
              <a:rPr lang="en-US" sz="3600" dirty="0"/>
              <a:t> and his son </a:t>
            </a:r>
            <a:r>
              <a:rPr lang="en-US" sz="3600" dirty="0" err="1"/>
              <a:t>Brandur</a:t>
            </a:r>
            <a:r>
              <a:rPr lang="en-US" sz="3600" dirty="0"/>
              <a:t> working on installing the bird sculptures</a:t>
            </a:r>
          </a:p>
        </p:txBody>
      </p:sp>
      <p:pic>
        <p:nvPicPr>
          <p:cNvPr id="5" name="Content Placeholder 4">
            <a:extLst>
              <a:ext uri="{FF2B5EF4-FFF2-40B4-BE49-F238E27FC236}">
                <a16:creationId xmlns:a16="http://schemas.microsoft.com/office/drawing/2014/main" id="{EA685117-2E26-4F28-848B-2DAB73A9967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657600" y="228600"/>
            <a:ext cx="8534400" cy="6400800"/>
          </a:xfrm>
        </p:spPr>
      </p:pic>
    </p:spTree>
    <p:extLst>
      <p:ext uri="{BB962C8B-B14F-4D97-AF65-F5344CB8AC3E}">
        <p14:creationId xmlns:p14="http://schemas.microsoft.com/office/powerpoint/2010/main" val="4282025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F83F-313D-4E13-835B-FD0FC91B53D6}"/>
              </a:ext>
            </a:extLst>
          </p:cNvPr>
          <p:cNvSpPr>
            <a:spLocks noGrp="1"/>
          </p:cNvSpPr>
          <p:nvPr>
            <p:ph type="title"/>
          </p:nvPr>
        </p:nvSpPr>
        <p:spPr>
          <a:xfrm>
            <a:off x="7154276" y="340567"/>
            <a:ext cx="3377682" cy="6176866"/>
          </a:xfrm>
        </p:spPr>
        <p:txBody>
          <a:bodyPr/>
          <a:lstStyle/>
          <a:p>
            <a:r>
              <a:rPr lang="en-US" dirty="0" err="1"/>
              <a:t>Tróndur</a:t>
            </a:r>
            <a:r>
              <a:rPr lang="en-US" dirty="0"/>
              <a:t> was born in the village of </a:t>
            </a:r>
            <a:r>
              <a:rPr lang="en-US" dirty="0" err="1"/>
              <a:t>Kirkjubøur</a:t>
            </a:r>
            <a:r>
              <a:rPr lang="en-US" dirty="0"/>
              <a:t>, on the Faroese island of </a:t>
            </a:r>
            <a:r>
              <a:rPr lang="en-US" dirty="0" err="1"/>
              <a:t>Streymoy</a:t>
            </a:r>
            <a:r>
              <a:rPr lang="en-US" dirty="0"/>
              <a:t>, where he still lives today.</a:t>
            </a:r>
          </a:p>
        </p:txBody>
      </p:sp>
      <p:pic>
        <p:nvPicPr>
          <p:cNvPr id="5" name="Content Placeholder 4">
            <a:extLst>
              <a:ext uri="{FF2B5EF4-FFF2-40B4-BE49-F238E27FC236}">
                <a16:creationId xmlns:a16="http://schemas.microsoft.com/office/drawing/2014/main" id="{2E5B804A-C506-425D-9C6A-987A29144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9872" y="167952"/>
            <a:ext cx="4800599" cy="6400800"/>
          </a:xfrm>
        </p:spPr>
      </p:pic>
    </p:spTree>
    <p:extLst>
      <p:ext uri="{BB962C8B-B14F-4D97-AF65-F5344CB8AC3E}">
        <p14:creationId xmlns:p14="http://schemas.microsoft.com/office/powerpoint/2010/main" val="1848507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EF7D5-C375-435B-9D88-8B53F9A70E0E}"/>
              </a:ext>
            </a:extLst>
          </p:cNvPr>
          <p:cNvSpPr>
            <a:spLocks noGrp="1"/>
          </p:cNvSpPr>
          <p:nvPr>
            <p:ph type="title"/>
          </p:nvPr>
        </p:nvSpPr>
        <p:spPr>
          <a:xfrm>
            <a:off x="167951" y="365125"/>
            <a:ext cx="1903445" cy="5877055"/>
          </a:xfrm>
        </p:spPr>
        <p:txBody>
          <a:bodyPr>
            <a:normAutofit/>
          </a:bodyPr>
          <a:lstStyle/>
          <a:p>
            <a:pPr algn="ctr"/>
            <a:r>
              <a:rPr lang="en-US" sz="4000" dirty="0"/>
              <a:t>Fishing - Nordic America Gallery</a:t>
            </a:r>
          </a:p>
        </p:txBody>
      </p:sp>
      <p:pic>
        <p:nvPicPr>
          <p:cNvPr id="5" name="Content Placeholder 4">
            <a:extLst>
              <a:ext uri="{FF2B5EF4-FFF2-40B4-BE49-F238E27FC236}">
                <a16:creationId xmlns:a16="http://schemas.microsoft.com/office/drawing/2014/main" id="{6D740657-004A-452B-8BE5-90D9549119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4488" y="228600"/>
            <a:ext cx="9619447" cy="6400800"/>
          </a:xfrm>
        </p:spPr>
      </p:pic>
    </p:spTree>
    <p:extLst>
      <p:ext uri="{BB962C8B-B14F-4D97-AF65-F5344CB8AC3E}">
        <p14:creationId xmlns:p14="http://schemas.microsoft.com/office/powerpoint/2010/main" val="405879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7759-22A0-4130-8FAA-1C4794C573CA}"/>
              </a:ext>
            </a:extLst>
          </p:cNvPr>
          <p:cNvSpPr>
            <a:spLocks noGrp="1"/>
          </p:cNvSpPr>
          <p:nvPr>
            <p:ph type="title"/>
          </p:nvPr>
        </p:nvSpPr>
        <p:spPr>
          <a:xfrm>
            <a:off x="149291" y="365125"/>
            <a:ext cx="1931436" cy="5989022"/>
          </a:xfrm>
        </p:spPr>
        <p:txBody>
          <a:bodyPr>
            <a:normAutofit/>
          </a:bodyPr>
          <a:lstStyle/>
          <a:p>
            <a:pPr algn="ctr"/>
            <a:r>
              <a:rPr lang="en-US" sz="4000" dirty="0"/>
              <a:t>Logging - Nordic America Gallery</a:t>
            </a:r>
          </a:p>
        </p:txBody>
      </p:sp>
      <p:pic>
        <p:nvPicPr>
          <p:cNvPr id="5" name="Content Placeholder 4">
            <a:extLst>
              <a:ext uri="{FF2B5EF4-FFF2-40B4-BE49-F238E27FC236}">
                <a16:creationId xmlns:a16="http://schemas.microsoft.com/office/drawing/2014/main" id="{D355D4E6-AEF2-45D3-A501-5B7BFA7C1A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151" y="228600"/>
            <a:ext cx="9619446" cy="6400800"/>
          </a:xfrm>
        </p:spPr>
      </p:pic>
    </p:spTree>
    <p:extLst>
      <p:ext uri="{BB962C8B-B14F-4D97-AF65-F5344CB8AC3E}">
        <p14:creationId xmlns:p14="http://schemas.microsoft.com/office/powerpoint/2010/main" val="327052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C73B-45BE-4DF2-9E4C-CBAEB79A6D93}"/>
              </a:ext>
            </a:extLst>
          </p:cNvPr>
          <p:cNvSpPr>
            <a:spLocks noGrp="1"/>
          </p:cNvSpPr>
          <p:nvPr>
            <p:ph type="title"/>
          </p:nvPr>
        </p:nvSpPr>
        <p:spPr>
          <a:xfrm>
            <a:off x="10038182" y="524847"/>
            <a:ext cx="2026299" cy="5808306"/>
          </a:xfrm>
        </p:spPr>
        <p:txBody>
          <a:bodyPr>
            <a:normAutofit/>
          </a:bodyPr>
          <a:lstStyle/>
          <a:p>
            <a:pPr algn="ctr"/>
            <a:r>
              <a:rPr lang="en-US" sz="2800" dirty="0"/>
              <a:t>Immigration</a:t>
            </a:r>
            <a:r>
              <a:rPr lang="en-US" sz="3600" dirty="0"/>
              <a:t> - </a:t>
            </a:r>
            <a:r>
              <a:rPr lang="en-US" sz="3200" dirty="0"/>
              <a:t>Nordic America Gallery</a:t>
            </a:r>
          </a:p>
        </p:txBody>
      </p:sp>
      <p:pic>
        <p:nvPicPr>
          <p:cNvPr id="5" name="Content Placeholder 4">
            <a:extLst>
              <a:ext uri="{FF2B5EF4-FFF2-40B4-BE49-F238E27FC236}">
                <a16:creationId xmlns:a16="http://schemas.microsoft.com/office/drawing/2014/main" id="{C6C4E79F-B899-4BBF-928A-94E1E00B6A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722" y="321906"/>
            <a:ext cx="9619446" cy="6400800"/>
          </a:xfrm>
        </p:spPr>
      </p:pic>
    </p:spTree>
    <p:extLst>
      <p:ext uri="{BB962C8B-B14F-4D97-AF65-F5344CB8AC3E}">
        <p14:creationId xmlns:p14="http://schemas.microsoft.com/office/powerpoint/2010/main" val="676093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2F4D-6968-4F86-BECD-863C7D634793}"/>
              </a:ext>
            </a:extLst>
          </p:cNvPr>
          <p:cNvSpPr>
            <a:spLocks noGrp="1"/>
          </p:cNvSpPr>
          <p:nvPr>
            <p:ph type="title"/>
          </p:nvPr>
        </p:nvSpPr>
        <p:spPr>
          <a:xfrm>
            <a:off x="93306" y="365125"/>
            <a:ext cx="1940768" cy="6264275"/>
          </a:xfrm>
        </p:spPr>
        <p:txBody>
          <a:bodyPr>
            <a:normAutofit/>
          </a:bodyPr>
          <a:lstStyle/>
          <a:p>
            <a:pPr algn="ctr"/>
            <a:r>
              <a:rPr lang="en-US" sz="4000" dirty="0"/>
              <a:t>Sami Artifacts- The Nordic Region Gallery</a:t>
            </a:r>
          </a:p>
        </p:txBody>
      </p:sp>
      <p:pic>
        <p:nvPicPr>
          <p:cNvPr id="5" name="Content Placeholder 4">
            <a:extLst>
              <a:ext uri="{FF2B5EF4-FFF2-40B4-BE49-F238E27FC236}">
                <a16:creationId xmlns:a16="http://schemas.microsoft.com/office/drawing/2014/main" id="{8CEAA854-644F-43F3-B1A3-D092286771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2867" y="228600"/>
            <a:ext cx="9619446" cy="6400800"/>
          </a:xfrm>
        </p:spPr>
      </p:pic>
    </p:spTree>
    <p:extLst>
      <p:ext uri="{BB962C8B-B14F-4D97-AF65-F5344CB8AC3E}">
        <p14:creationId xmlns:p14="http://schemas.microsoft.com/office/powerpoint/2010/main" val="852973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6C92-B7FE-4D57-AA9C-91FADDF19E9B}"/>
              </a:ext>
            </a:extLst>
          </p:cNvPr>
          <p:cNvSpPr>
            <a:spLocks noGrp="1"/>
          </p:cNvSpPr>
          <p:nvPr>
            <p:ph type="title"/>
          </p:nvPr>
        </p:nvSpPr>
        <p:spPr>
          <a:xfrm>
            <a:off x="778934" y="5169782"/>
            <a:ext cx="10515600" cy="1325563"/>
          </a:xfrm>
        </p:spPr>
        <p:txBody>
          <a:bodyPr/>
          <a:lstStyle/>
          <a:p>
            <a:endParaRPr lang="en-US" dirty="0"/>
          </a:p>
        </p:txBody>
      </p:sp>
      <p:pic>
        <p:nvPicPr>
          <p:cNvPr id="5" name="Content Placeholder 4">
            <a:extLst>
              <a:ext uri="{FF2B5EF4-FFF2-40B4-BE49-F238E27FC236}">
                <a16:creationId xmlns:a16="http://schemas.microsoft.com/office/drawing/2014/main" id="{84206EB5-C704-441D-810F-E2D9BE835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934" y="228600"/>
            <a:ext cx="10634132" cy="6400800"/>
          </a:xfrm>
        </p:spPr>
      </p:pic>
    </p:spTree>
    <p:extLst>
      <p:ext uri="{BB962C8B-B14F-4D97-AF65-F5344CB8AC3E}">
        <p14:creationId xmlns:p14="http://schemas.microsoft.com/office/powerpoint/2010/main" val="1717012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F2A7-2482-45CD-BC45-99EC0C43149B}"/>
              </a:ext>
            </a:extLst>
          </p:cNvPr>
          <p:cNvSpPr>
            <a:spLocks noGrp="1"/>
          </p:cNvSpPr>
          <p:nvPr>
            <p:ph type="title"/>
          </p:nvPr>
        </p:nvSpPr>
        <p:spPr>
          <a:xfrm>
            <a:off x="838200" y="365125"/>
            <a:ext cx="3767356" cy="5364556"/>
          </a:xfrm>
        </p:spPr>
        <p:txBody>
          <a:bodyPr/>
          <a:lstStyle/>
          <a:p>
            <a:pPr algn="ctr"/>
            <a:r>
              <a:rPr lang="en-US" dirty="0"/>
              <a:t>Country exhibit with </a:t>
            </a:r>
            <a:r>
              <a:rPr lang="en-US" dirty="0" err="1"/>
              <a:t>nyckelharpa</a:t>
            </a:r>
            <a:r>
              <a:rPr lang="en-US" i="1" dirty="0"/>
              <a:t> –</a:t>
            </a:r>
            <a:r>
              <a:rPr lang="en-US" dirty="0"/>
              <a:t> Sweden</a:t>
            </a:r>
            <a:br>
              <a:rPr lang="en-US" dirty="0"/>
            </a:br>
            <a:r>
              <a:rPr lang="en-US" sz="1800" i="1" dirty="0"/>
              <a:t>Photo by Chris Bodelson</a:t>
            </a:r>
          </a:p>
        </p:txBody>
      </p:sp>
      <p:pic>
        <p:nvPicPr>
          <p:cNvPr id="5" name="Content Placeholder 4">
            <a:extLst>
              <a:ext uri="{FF2B5EF4-FFF2-40B4-BE49-F238E27FC236}">
                <a16:creationId xmlns:a16="http://schemas.microsoft.com/office/drawing/2014/main" id="{51EC33C1-D6B2-4698-9AB6-31A2E3D86C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2597" y="201878"/>
            <a:ext cx="3630510" cy="6454243"/>
          </a:xfrm>
        </p:spPr>
      </p:pic>
    </p:spTree>
    <p:extLst>
      <p:ext uri="{BB962C8B-B14F-4D97-AF65-F5344CB8AC3E}">
        <p14:creationId xmlns:p14="http://schemas.microsoft.com/office/powerpoint/2010/main" val="155713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EE23-F93C-48FC-97F4-CB85DDADDAAB}"/>
              </a:ext>
            </a:extLst>
          </p:cNvPr>
          <p:cNvSpPr>
            <a:spLocks noGrp="1"/>
          </p:cNvSpPr>
          <p:nvPr>
            <p:ph type="title"/>
          </p:nvPr>
        </p:nvSpPr>
        <p:spPr>
          <a:xfrm>
            <a:off x="1230086" y="505085"/>
            <a:ext cx="3845767" cy="5438516"/>
          </a:xfrm>
        </p:spPr>
        <p:txBody>
          <a:bodyPr/>
          <a:lstStyle/>
          <a:p>
            <a:pPr algn="ctr"/>
            <a:r>
              <a:rPr lang="en-US" dirty="0"/>
              <a:t>Country exhibit with Mora clock</a:t>
            </a:r>
            <a:r>
              <a:rPr lang="en-US" i="1" dirty="0"/>
              <a:t> –</a:t>
            </a:r>
            <a:r>
              <a:rPr lang="en-US" dirty="0"/>
              <a:t> Sweden</a:t>
            </a:r>
            <a:br>
              <a:rPr lang="en-US" dirty="0"/>
            </a:br>
            <a:r>
              <a:rPr lang="en-US" sz="1800" i="1" dirty="0"/>
              <a:t>Photo by Chris Bodelson</a:t>
            </a:r>
          </a:p>
        </p:txBody>
      </p:sp>
      <p:pic>
        <p:nvPicPr>
          <p:cNvPr id="5" name="Content Placeholder 4">
            <a:extLst>
              <a:ext uri="{FF2B5EF4-FFF2-40B4-BE49-F238E27FC236}">
                <a16:creationId xmlns:a16="http://schemas.microsoft.com/office/drawing/2014/main" id="{1C79EDBC-7E59-4235-8BC1-C220F89883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7670" y="220696"/>
            <a:ext cx="3609341" cy="6416608"/>
          </a:xfrm>
        </p:spPr>
      </p:pic>
    </p:spTree>
    <p:extLst>
      <p:ext uri="{BB962C8B-B14F-4D97-AF65-F5344CB8AC3E}">
        <p14:creationId xmlns:p14="http://schemas.microsoft.com/office/powerpoint/2010/main" val="1366098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B139-109B-48B8-9229-C89B64CC1519}"/>
              </a:ext>
            </a:extLst>
          </p:cNvPr>
          <p:cNvSpPr>
            <a:spLocks noGrp="1"/>
          </p:cNvSpPr>
          <p:nvPr>
            <p:ph type="title"/>
          </p:nvPr>
        </p:nvSpPr>
        <p:spPr>
          <a:xfrm>
            <a:off x="0" y="351477"/>
            <a:ext cx="2149155" cy="5653538"/>
          </a:xfrm>
        </p:spPr>
        <p:txBody>
          <a:bodyPr>
            <a:normAutofit/>
          </a:bodyPr>
          <a:lstStyle/>
          <a:p>
            <a:pPr algn="ctr"/>
            <a:r>
              <a:rPr lang="en-US" sz="3600" dirty="0"/>
              <a:t>Nordic America – In to the Heartland</a:t>
            </a:r>
          </a:p>
        </p:txBody>
      </p:sp>
      <p:pic>
        <p:nvPicPr>
          <p:cNvPr id="5" name="Content Placeholder 4">
            <a:extLst>
              <a:ext uri="{FF2B5EF4-FFF2-40B4-BE49-F238E27FC236}">
                <a16:creationId xmlns:a16="http://schemas.microsoft.com/office/drawing/2014/main" id="{27C815B8-D520-483B-BD61-522DA4F174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9156" y="228600"/>
            <a:ext cx="9882193" cy="6400800"/>
          </a:xfrm>
        </p:spPr>
      </p:pic>
    </p:spTree>
    <p:extLst>
      <p:ext uri="{BB962C8B-B14F-4D97-AF65-F5344CB8AC3E}">
        <p14:creationId xmlns:p14="http://schemas.microsoft.com/office/powerpoint/2010/main" val="3658626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5DA6-10B7-4462-BB68-87505C83EA16}"/>
              </a:ext>
            </a:extLst>
          </p:cNvPr>
          <p:cNvSpPr>
            <a:spLocks noGrp="1"/>
          </p:cNvSpPr>
          <p:nvPr>
            <p:ph type="title"/>
          </p:nvPr>
        </p:nvSpPr>
        <p:spPr>
          <a:xfrm>
            <a:off x="-4526902" y="7120489"/>
            <a:ext cx="10515600" cy="1325563"/>
          </a:xfrm>
        </p:spPr>
        <p:txBody>
          <a:bodyPr/>
          <a:lstStyle/>
          <a:p>
            <a:r>
              <a:rPr lang="en-US" dirty="0"/>
              <a:t>Nordic Forum room</a:t>
            </a:r>
          </a:p>
        </p:txBody>
      </p:sp>
      <p:pic>
        <p:nvPicPr>
          <p:cNvPr id="5" name="Content Placeholder 4">
            <a:extLst>
              <a:ext uri="{FF2B5EF4-FFF2-40B4-BE49-F238E27FC236}">
                <a16:creationId xmlns:a16="http://schemas.microsoft.com/office/drawing/2014/main" id="{11669B84-5760-40FC-9DE3-20600F5CD5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494" y="228600"/>
            <a:ext cx="10393089" cy="6400800"/>
          </a:xfrm>
        </p:spPr>
      </p:pic>
      <p:sp>
        <p:nvSpPr>
          <p:cNvPr id="3" name="Rectangle 2">
            <a:extLst>
              <a:ext uri="{FF2B5EF4-FFF2-40B4-BE49-F238E27FC236}">
                <a16:creationId xmlns:a16="http://schemas.microsoft.com/office/drawing/2014/main" id="{03656FA9-3DB7-4831-979D-BE680C9FDB79}"/>
              </a:ext>
            </a:extLst>
          </p:cNvPr>
          <p:cNvSpPr/>
          <p:nvPr/>
        </p:nvSpPr>
        <p:spPr>
          <a:xfrm>
            <a:off x="10683551" y="2127380"/>
            <a:ext cx="1296955" cy="1569660"/>
          </a:xfrm>
          <a:prstGeom prst="rect">
            <a:avLst/>
          </a:prstGeom>
        </p:spPr>
        <p:txBody>
          <a:bodyPr wrap="square">
            <a:spAutoFit/>
          </a:bodyPr>
          <a:lstStyle/>
          <a:p>
            <a:r>
              <a:rPr lang="en-US" sz="3200" dirty="0"/>
              <a:t>Nordic Forum Room</a:t>
            </a:r>
          </a:p>
        </p:txBody>
      </p:sp>
    </p:spTree>
    <p:extLst>
      <p:ext uri="{BB962C8B-B14F-4D97-AF65-F5344CB8AC3E}">
        <p14:creationId xmlns:p14="http://schemas.microsoft.com/office/powerpoint/2010/main" val="2543761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66CFD-C892-4ECF-A559-46CCB0A2EA79}"/>
              </a:ext>
            </a:extLst>
          </p:cNvPr>
          <p:cNvSpPr>
            <a:spLocks noGrp="1"/>
          </p:cNvSpPr>
          <p:nvPr>
            <p:ph type="title"/>
          </p:nvPr>
        </p:nvSpPr>
        <p:spPr>
          <a:xfrm>
            <a:off x="838200" y="1"/>
            <a:ext cx="10515600" cy="727788"/>
          </a:xfrm>
        </p:spPr>
        <p:txBody>
          <a:bodyPr/>
          <a:lstStyle/>
          <a:p>
            <a:pPr algn="ctr"/>
            <a:r>
              <a:rPr lang="en-US" dirty="0"/>
              <a:t>Nordic Perspectives Forum</a:t>
            </a:r>
          </a:p>
        </p:txBody>
      </p:sp>
      <p:pic>
        <p:nvPicPr>
          <p:cNvPr id="5" name="Content Placeholder 4">
            <a:extLst>
              <a:ext uri="{FF2B5EF4-FFF2-40B4-BE49-F238E27FC236}">
                <a16:creationId xmlns:a16="http://schemas.microsoft.com/office/drawing/2014/main" id="{3ADD8406-0AE6-4B6F-B23E-58716E1E84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384" y="727789"/>
            <a:ext cx="10213232" cy="5943600"/>
          </a:xfrm>
        </p:spPr>
      </p:pic>
    </p:spTree>
    <p:extLst>
      <p:ext uri="{BB962C8B-B14F-4D97-AF65-F5344CB8AC3E}">
        <p14:creationId xmlns:p14="http://schemas.microsoft.com/office/powerpoint/2010/main" val="113533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AD73E-EF41-4B6B-A8A2-28274643102D}"/>
              </a:ext>
            </a:extLst>
          </p:cNvPr>
          <p:cNvSpPr>
            <a:spLocks noGrp="1"/>
          </p:cNvSpPr>
          <p:nvPr>
            <p:ph type="title"/>
          </p:nvPr>
        </p:nvSpPr>
        <p:spPr>
          <a:xfrm>
            <a:off x="763555" y="85207"/>
            <a:ext cx="10515600" cy="707895"/>
          </a:xfrm>
        </p:spPr>
        <p:txBody>
          <a:bodyPr/>
          <a:lstStyle/>
          <a:p>
            <a:pPr algn="ctr"/>
            <a:r>
              <a:rPr lang="en-US" dirty="0"/>
              <a:t>Nordic Perspectives Forum and wall map</a:t>
            </a:r>
          </a:p>
        </p:txBody>
      </p:sp>
      <p:pic>
        <p:nvPicPr>
          <p:cNvPr id="5" name="Content Placeholder 4">
            <a:extLst>
              <a:ext uri="{FF2B5EF4-FFF2-40B4-BE49-F238E27FC236}">
                <a16:creationId xmlns:a16="http://schemas.microsoft.com/office/drawing/2014/main" id="{C1ADF670-1F6B-418B-8142-1C22620E19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871" y="699796"/>
            <a:ext cx="9732968" cy="5998464"/>
          </a:xfrm>
        </p:spPr>
      </p:pic>
    </p:spTree>
    <p:extLst>
      <p:ext uri="{BB962C8B-B14F-4D97-AF65-F5344CB8AC3E}">
        <p14:creationId xmlns:p14="http://schemas.microsoft.com/office/powerpoint/2010/main" val="1189128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DD97-AFC5-49DD-A93C-A590FA6265BB}"/>
              </a:ext>
            </a:extLst>
          </p:cNvPr>
          <p:cNvSpPr>
            <a:spLocks noGrp="1"/>
          </p:cNvSpPr>
          <p:nvPr>
            <p:ph type="title"/>
          </p:nvPr>
        </p:nvSpPr>
        <p:spPr>
          <a:xfrm>
            <a:off x="838200" y="131860"/>
            <a:ext cx="10515600" cy="670573"/>
          </a:xfrm>
        </p:spPr>
        <p:txBody>
          <a:bodyPr>
            <a:normAutofit fontScale="90000"/>
          </a:bodyPr>
          <a:lstStyle/>
          <a:p>
            <a:pPr algn="ctr"/>
            <a:r>
              <a:rPr lang="en-US" dirty="0"/>
              <a:t>Nordic Orientation video room</a:t>
            </a:r>
          </a:p>
        </p:txBody>
      </p:sp>
      <p:pic>
        <p:nvPicPr>
          <p:cNvPr id="5" name="Content Placeholder 4">
            <a:extLst>
              <a:ext uri="{FF2B5EF4-FFF2-40B4-BE49-F238E27FC236}">
                <a16:creationId xmlns:a16="http://schemas.microsoft.com/office/drawing/2014/main" id="{9281B84E-5E48-4898-B9EE-FA26D81E92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0195" y="782540"/>
            <a:ext cx="9318644" cy="5943600"/>
          </a:xfrm>
        </p:spPr>
      </p:pic>
    </p:spTree>
    <p:extLst>
      <p:ext uri="{BB962C8B-B14F-4D97-AF65-F5344CB8AC3E}">
        <p14:creationId xmlns:p14="http://schemas.microsoft.com/office/powerpoint/2010/main" val="1839028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A6AE7-B035-4FFD-8E49-D43F5145E563}"/>
              </a:ext>
            </a:extLst>
          </p:cNvPr>
          <p:cNvSpPr>
            <a:spLocks noGrp="1"/>
          </p:cNvSpPr>
          <p:nvPr>
            <p:ph type="title"/>
          </p:nvPr>
        </p:nvSpPr>
        <p:spPr>
          <a:xfrm>
            <a:off x="65315" y="365125"/>
            <a:ext cx="2173832" cy="5895716"/>
          </a:xfrm>
        </p:spPr>
        <p:txBody>
          <a:bodyPr>
            <a:normAutofit/>
          </a:bodyPr>
          <a:lstStyle/>
          <a:p>
            <a:pPr algn="ctr"/>
            <a:r>
              <a:rPr lang="en-US" sz="4000" dirty="0"/>
              <a:t>Nordic Spirit – port side view</a:t>
            </a:r>
          </a:p>
        </p:txBody>
      </p:sp>
      <p:pic>
        <p:nvPicPr>
          <p:cNvPr id="5" name="Content Placeholder 4">
            <a:extLst>
              <a:ext uri="{FF2B5EF4-FFF2-40B4-BE49-F238E27FC236}">
                <a16:creationId xmlns:a16="http://schemas.microsoft.com/office/drawing/2014/main" id="{7E25349A-B869-4249-A304-75EAE83BCC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9147" y="228600"/>
            <a:ext cx="9619446" cy="6400800"/>
          </a:xfrm>
        </p:spPr>
      </p:pic>
    </p:spTree>
    <p:extLst>
      <p:ext uri="{BB962C8B-B14F-4D97-AF65-F5344CB8AC3E}">
        <p14:creationId xmlns:p14="http://schemas.microsoft.com/office/powerpoint/2010/main" val="2482923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0B28-3F6A-46E1-9B3F-60BCFCAC1616}"/>
              </a:ext>
            </a:extLst>
          </p:cNvPr>
          <p:cNvSpPr>
            <a:spLocks noGrp="1"/>
          </p:cNvSpPr>
          <p:nvPr>
            <p:ph type="title"/>
          </p:nvPr>
        </p:nvSpPr>
        <p:spPr>
          <a:xfrm>
            <a:off x="1099458" y="1018268"/>
            <a:ext cx="3603171" cy="4589430"/>
          </a:xfrm>
        </p:spPr>
        <p:txBody>
          <a:bodyPr/>
          <a:lstStyle/>
          <a:p>
            <a:pPr algn="ctr"/>
            <a:r>
              <a:rPr lang="en-US" dirty="0"/>
              <a:t>Nordic Spirit – view from forward of the bow</a:t>
            </a:r>
          </a:p>
        </p:txBody>
      </p:sp>
      <p:pic>
        <p:nvPicPr>
          <p:cNvPr id="5" name="Content Placeholder 4">
            <a:extLst>
              <a:ext uri="{FF2B5EF4-FFF2-40B4-BE49-F238E27FC236}">
                <a16:creationId xmlns:a16="http://schemas.microsoft.com/office/drawing/2014/main" id="{8F9B4E12-5CF4-4430-A2BB-A8F2D4F68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5469" y="228600"/>
            <a:ext cx="4262334" cy="6400800"/>
          </a:xfrm>
        </p:spPr>
      </p:pic>
    </p:spTree>
    <p:extLst>
      <p:ext uri="{BB962C8B-B14F-4D97-AF65-F5344CB8AC3E}">
        <p14:creationId xmlns:p14="http://schemas.microsoft.com/office/powerpoint/2010/main" val="235569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6E5A-94CA-4605-BD6E-099132C02BA9}"/>
              </a:ext>
            </a:extLst>
          </p:cNvPr>
          <p:cNvSpPr>
            <a:spLocks noGrp="1"/>
          </p:cNvSpPr>
          <p:nvPr>
            <p:ph type="title"/>
          </p:nvPr>
        </p:nvSpPr>
        <p:spPr>
          <a:xfrm>
            <a:off x="203717" y="1242203"/>
            <a:ext cx="1793033" cy="4533446"/>
          </a:xfrm>
        </p:spPr>
        <p:txBody>
          <a:bodyPr/>
          <a:lstStyle/>
          <a:p>
            <a:r>
              <a:rPr lang="en-US" dirty="0" err="1"/>
              <a:t>Osberg</a:t>
            </a:r>
            <a:r>
              <a:rPr lang="en-US" dirty="0"/>
              <a:t> Great Hall</a:t>
            </a:r>
          </a:p>
        </p:txBody>
      </p:sp>
      <p:pic>
        <p:nvPicPr>
          <p:cNvPr id="5" name="Content Placeholder 4">
            <a:extLst>
              <a:ext uri="{FF2B5EF4-FFF2-40B4-BE49-F238E27FC236}">
                <a16:creationId xmlns:a16="http://schemas.microsoft.com/office/drawing/2014/main" id="{F1C9856C-3862-4083-A5DC-5442E81EE5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803" y="228600"/>
            <a:ext cx="9619446" cy="6400800"/>
          </a:xfrm>
        </p:spPr>
      </p:pic>
    </p:spTree>
    <p:extLst>
      <p:ext uri="{BB962C8B-B14F-4D97-AF65-F5344CB8AC3E}">
        <p14:creationId xmlns:p14="http://schemas.microsoft.com/office/powerpoint/2010/main" val="322764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7A8A-A8A8-4224-BD61-42E9C83FE0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D01B345-4567-4D81-8B66-7F9EDE07A8C6}"/>
              </a:ext>
            </a:extLst>
          </p:cNvPr>
          <p:cNvSpPr>
            <a:spLocks noGrp="1"/>
          </p:cNvSpPr>
          <p:nvPr>
            <p:ph type="subTitle" idx="1"/>
          </p:nvPr>
        </p:nvSpPr>
        <p:spPr>
          <a:xfrm>
            <a:off x="1598645" y="5790002"/>
            <a:ext cx="9144000" cy="676112"/>
          </a:xfrm>
        </p:spPr>
        <p:txBody>
          <a:bodyPr>
            <a:normAutofit/>
          </a:bodyPr>
          <a:lstStyle/>
          <a:p>
            <a:r>
              <a:rPr lang="en-US" sz="3200" dirty="0"/>
              <a:t>Nordic Museum main entrance – Seattle, Washington</a:t>
            </a:r>
          </a:p>
        </p:txBody>
      </p:sp>
      <p:pic>
        <p:nvPicPr>
          <p:cNvPr id="5" name="Picture 4">
            <a:extLst>
              <a:ext uri="{FF2B5EF4-FFF2-40B4-BE49-F238E27FC236}">
                <a16:creationId xmlns:a16="http://schemas.microsoft.com/office/drawing/2014/main" id="{2C51737A-C41E-41D3-B724-2F7B10F34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380" y="177282"/>
            <a:ext cx="8245240" cy="5486400"/>
          </a:xfrm>
          <a:prstGeom prst="rect">
            <a:avLst/>
          </a:prstGeom>
        </p:spPr>
      </p:pic>
    </p:spTree>
    <p:extLst>
      <p:ext uri="{BB962C8B-B14F-4D97-AF65-F5344CB8AC3E}">
        <p14:creationId xmlns:p14="http://schemas.microsoft.com/office/powerpoint/2010/main" val="465708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5E7AC-1F25-4074-B8EC-C76E4F9AF1F6}"/>
              </a:ext>
            </a:extLst>
          </p:cNvPr>
          <p:cNvSpPr>
            <a:spLocks noGrp="1"/>
          </p:cNvSpPr>
          <p:nvPr>
            <p:ph type="title"/>
          </p:nvPr>
        </p:nvSpPr>
        <p:spPr>
          <a:xfrm>
            <a:off x="484414" y="0"/>
            <a:ext cx="11223171" cy="1325563"/>
          </a:xfrm>
        </p:spPr>
        <p:txBody>
          <a:bodyPr>
            <a:normAutofit/>
          </a:bodyPr>
          <a:lstStyle/>
          <a:p>
            <a:pPr algn="ctr"/>
            <a:r>
              <a:rPr lang="en-US" sz="3600" dirty="0"/>
              <a:t>The Nordic Regions Hall from across one of the bridges traversing Fjord Hall</a:t>
            </a:r>
          </a:p>
        </p:txBody>
      </p:sp>
      <p:pic>
        <p:nvPicPr>
          <p:cNvPr id="5" name="Content Placeholder 4">
            <a:extLst>
              <a:ext uri="{FF2B5EF4-FFF2-40B4-BE49-F238E27FC236}">
                <a16:creationId xmlns:a16="http://schemas.microsoft.com/office/drawing/2014/main" id="{5FAC94B5-4E4B-4EC7-BF78-B934696F0C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4425" y="1219135"/>
            <a:ext cx="8683150" cy="5486400"/>
          </a:xfrm>
        </p:spPr>
      </p:pic>
    </p:spTree>
    <p:extLst>
      <p:ext uri="{BB962C8B-B14F-4D97-AF65-F5344CB8AC3E}">
        <p14:creationId xmlns:p14="http://schemas.microsoft.com/office/powerpoint/2010/main" val="514230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2B26-1C53-46DA-A961-E11F59B88E31}"/>
              </a:ext>
            </a:extLst>
          </p:cNvPr>
          <p:cNvSpPr>
            <a:spLocks noGrp="1"/>
          </p:cNvSpPr>
          <p:nvPr>
            <p:ph type="title"/>
          </p:nvPr>
        </p:nvSpPr>
        <p:spPr>
          <a:xfrm>
            <a:off x="382555" y="0"/>
            <a:ext cx="11073882" cy="1325563"/>
          </a:xfrm>
        </p:spPr>
        <p:txBody>
          <a:bodyPr/>
          <a:lstStyle/>
          <a:p>
            <a:pPr algn="ctr"/>
            <a:r>
              <a:rPr lang="en-US" dirty="0"/>
              <a:t>The Nordic Region - Building National Identities</a:t>
            </a:r>
          </a:p>
        </p:txBody>
      </p:sp>
      <p:pic>
        <p:nvPicPr>
          <p:cNvPr id="5" name="Content Placeholder 4">
            <a:extLst>
              <a:ext uri="{FF2B5EF4-FFF2-40B4-BE49-F238E27FC236}">
                <a16:creationId xmlns:a16="http://schemas.microsoft.com/office/drawing/2014/main" id="{B0511DCF-AB38-452E-AE81-3E0A859DA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2764" y="1051184"/>
            <a:ext cx="8226472" cy="5486400"/>
          </a:xfrm>
        </p:spPr>
      </p:pic>
    </p:spTree>
    <p:extLst>
      <p:ext uri="{BB962C8B-B14F-4D97-AF65-F5344CB8AC3E}">
        <p14:creationId xmlns:p14="http://schemas.microsoft.com/office/powerpoint/2010/main" val="3460253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EB00B-0F35-4ABF-89DE-4323C92A2892}"/>
              </a:ext>
            </a:extLst>
          </p:cNvPr>
          <p:cNvSpPr>
            <a:spLocks noGrp="1"/>
          </p:cNvSpPr>
          <p:nvPr>
            <p:ph type="title"/>
          </p:nvPr>
        </p:nvSpPr>
        <p:spPr>
          <a:xfrm>
            <a:off x="10047514" y="197174"/>
            <a:ext cx="1895669" cy="5681112"/>
          </a:xfrm>
        </p:spPr>
        <p:txBody>
          <a:bodyPr/>
          <a:lstStyle/>
          <a:p>
            <a:pPr algn="ctr"/>
            <a:r>
              <a:rPr lang="en-US" dirty="0"/>
              <a:t>The Nordic Region - Middle Ages</a:t>
            </a:r>
          </a:p>
        </p:txBody>
      </p:sp>
      <p:pic>
        <p:nvPicPr>
          <p:cNvPr id="5" name="Content Placeholder 4">
            <a:extLst>
              <a:ext uri="{FF2B5EF4-FFF2-40B4-BE49-F238E27FC236}">
                <a16:creationId xmlns:a16="http://schemas.microsoft.com/office/drawing/2014/main" id="{4802BE17-3F4B-41E8-9D60-16C78074DA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520" y="228600"/>
            <a:ext cx="9597550" cy="6400800"/>
          </a:xfrm>
        </p:spPr>
      </p:pic>
    </p:spTree>
    <p:extLst>
      <p:ext uri="{BB962C8B-B14F-4D97-AF65-F5344CB8AC3E}">
        <p14:creationId xmlns:p14="http://schemas.microsoft.com/office/powerpoint/2010/main" val="504709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2A5BA-E273-4BC2-ABD3-F1B5E86BD621}"/>
              </a:ext>
            </a:extLst>
          </p:cNvPr>
          <p:cNvSpPr>
            <a:spLocks noGrp="1"/>
          </p:cNvSpPr>
          <p:nvPr>
            <p:ph type="title"/>
          </p:nvPr>
        </p:nvSpPr>
        <p:spPr>
          <a:xfrm>
            <a:off x="139959" y="365125"/>
            <a:ext cx="2090057" cy="5951699"/>
          </a:xfrm>
        </p:spPr>
        <p:txBody>
          <a:bodyPr>
            <a:normAutofit/>
          </a:bodyPr>
          <a:lstStyle/>
          <a:p>
            <a:pPr algn="ctr"/>
            <a:r>
              <a:rPr lang="en-US" dirty="0"/>
              <a:t>The Nordic Region - Creating the Nordic Way</a:t>
            </a:r>
          </a:p>
        </p:txBody>
      </p:sp>
      <p:pic>
        <p:nvPicPr>
          <p:cNvPr id="5" name="Content Placeholder 4">
            <a:extLst>
              <a:ext uri="{FF2B5EF4-FFF2-40B4-BE49-F238E27FC236}">
                <a16:creationId xmlns:a16="http://schemas.microsoft.com/office/drawing/2014/main" id="{D1D4D0BC-E745-4BD3-8EE7-C68D766A17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9214" y="228600"/>
            <a:ext cx="9597550" cy="6400800"/>
          </a:xfrm>
        </p:spPr>
      </p:pic>
    </p:spTree>
    <p:extLst>
      <p:ext uri="{BB962C8B-B14F-4D97-AF65-F5344CB8AC3E}">
        <p14:creationId xmlns:p14="http://schemas.microsoft.com/office/powerpoint/2010/main" val="3756535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9E6D7-9CBC-4F69-8531-EE2A9EE9DE56}"/>
              </a:ext>
            </a:extLst>
          </p:cNvPr>
          <p:cNvSpPr>
            <a:spLocks noGrp="1"/>
          </p:cNvSpPr>
          <p:nvPr>
            <p:ph type="title"/>
          </p:nvPr>
        </p:nvSpPr>
        <p:spPr/>
        <p:txBody>
          <a:bodyPr/>
          <a:lstStyle/>
          <a:p>
            <a:r>
              <a:rPr lang="en-US" dirty="0"/>
              <a:t>Viking </a:t>
            </a:r>
            <a:r>
              <a:rPr lang="en-US" dirty="0" err="1"/>
              <a:t>Era_The</a:t>
            </a:r>
            <a:r>
              <a:rPr lang="en-US" dirty="0"/>
              <a:t> Nordic </a:t>
            </a:r>
            <a:r>
              <a:rPr lang="en-US" dirty="0" err="1"/>
              <a:t>Region_Adjusted</a:t>
            </a:r>
            <a:endParaRPr lang="en-US" dirty="0"/>
          </a:p>
        </p:txBody>
      </p:sp>
      <p:pic>
        <p:nvPicPr>
          <p:cNvPr id="5" name="Content Placeholder 4">
            <a:extLst>
              <a:ext uri="{FF2B5EF4-FFF2-40B4-BE49-F238E27FC236}">
                <a16:creationId xmlns:a16="http://schemas.microsoft.com/office/drawing/2014/main" id="{DF17D959-CEC1-46AA-BD66-E5A0EF8688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0013" y="1825625"/>
            <a:ext cx="6531974" cy="4351338"/>
          </a:xfrm>
        </p:spPr>
      </p:pic>
    </p:spTree>
    <p:extLst>
      <p:ext uri="{BB962C8B-B14F-4D97-AF65-F5344CB8AC3E}">
        <p14:creationId xmlns:p14="http://schemas.microsoft.com/office/powerpoint/2010/main" val="3339287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55CA-FBB5-47DB-B121-886FEC6BB950}"/>
              </a:ext>
            </a:extLst>
          </p:cNvPr>
          <p:cNvSpPr>
            <a:spLocks noGrp="1"/>
          </p:cNvSpPr>
          <p:nvPr>
            <p:ph type="title"/>
          </p:nvPr>
        </p:nvSpPr>
        <p:spPr>
          <a:xfrm>
            <a:off x="838200" y="197175"/>
            <a:ext cx="10515600" cy="577266"/>
          </a:xfrm>
        </p:spPr>
        <p:txBody>
          <a:bodyPr>
            <a:normAutofit fontScale="90000"/>
          </a:bodyPr>
          <a:lstStyle/>
          <a:p>
            <a:pPr algn="ctr"/>
            <a:r>
              <a:rPr lang="en-US" dirty="0"/>
              <a:t>Viking Era - The Nordic Region</a:t>
            </a:r>
          </a:p>
        </p:txBody>
      </p:sp>
      <p:pic>
        <p:nvPicPr>
          <p:cNvPr id="5" name="Content Placeholder 4">
            <a:extLst>
              <a:ext uri="{FF2B5EF4-FFF2-40B4-BE49-F238E27FC236}">
                <a16:creationId xmlns:a16="http://schemas.microsoft.com/office/drawing/2014/main" id="{0BB1270F-67F0-49A1-A77E-268CEBB0D5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0417" y="774441"/>
            <a:ext cx="8931166" cy="5943600"/>
          </a:xfrm>
        </p:spPr>
      </p:pic>
    </p:spTree>
    <p:extLst>
      <p:ext uri="{BB962C8B-B14F-4D97-AF65-F5344CB8AC3E}">
        <p14:creationId xmlns:p14="http://schemas.microsoft.com/office/powerpoint/2010/main" val="2547159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166-1AE8-46B7-99BB-3C234D2A4413}"/>
              </a:ext>
            </a:extLst>
          </p:cNvPr>
          <p:cNvSpPr>
            <a:spLocks noGrp="1"/>
          </p:cNvSpPr>
          <p:nvPr>
            <p:ph type="title"/>
          </p:nvPr>
        </p:nvSpPr>
        <p:spPr>
          <a:xfrm>
            <a:off x="838200" y="0"/>
            <a:ext cx="10515600" cy="1325563"/>
          </a:xfrm>
        </p:spPr>
        <p:txBody>
          <a:bodyPr>
            <a:normAutofit/>
          </a:bodyPr>
          <a:lstStyle/>
          <a:p>
            <a:pPr algn="ctr"/>
            <a:r>
              <a:rPr lang="en-US" sz="3600" dirty="0"/>
              <a:t>Sense of Place – continuous slide show of natural places in Scandinavia – Danish seascape</a:t>
            </a:r>
          </a:p>
        </p:txBody>
      </p:sp>
      <p:pic>
        <p:nvPicPr>
          <p:cNvPr id="5" name="Content Placeholder 4">
            <a:extLst>
              <a:ext uri="{FF2B5EF4-FFF2-40B4-BE49-F238E27FC236}">
                <a16:creationId xmlns:a16="http://schemas.microsoft.com/office/drawing/2014/main" id="{CF10A3D4-FBC2-4E7F-B837-98524A81BE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753" y="1135160"/>
            <a:ext cx="8251495" cy="5486400"/>
          </a:xfrm>
        </p:spPr>
      </p:pic>
    </p:spTree>
    <p:extLst>
      <p:ext uri="{BB962C8B-B14F-4D97-AF65-F5344CB8AC3E}">
        <p14:creationId xmlns:p14="http://schemas.microsoft.com/office/powerpoint/2010/main" val="3233253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E47E-888D-47E4-880E-0321597FA17D}"/>
              </a:ext>
            </a:extLst>
          </p:cNvPr>
          <p:cNvSpPr>
            <a:spLocks noGrp="1"/>
          </p:cNvSpPr>
          <p:nvPr>
            <p:ph type="title"/>
          </p:nvPr>
        </p:nvSpPr>
        <p:spPr>
          <a:xfrm>
            <a:off x="838200" y="46652"/>
            <a:ext cx="10515600" cy="1109112"/>
          </a:xfrm>
        </p:spPr>
        <p:txBody>
          <a:bodyPr>
            <a:normAutofit/>
          </a:bodyPr>
          <a:lstStyle/>
          <a:p>
            <a:pPr algn="ctr"/>
            <a:r>
              <a:rPr lang="en-US" sz="3600" dirty="0"/>
              <a:t>Sense of Place Gallery – notice the birch trees and boulder-like floor pillows – Norwegian fjord</a:t>
            </a:r>
          </a:p>
        </p:txBody>
      </p:sp>
      <p:pic>
        <p:nvPicPr>
          <p:cNvPr id="5" name="Content Placeholder 4">
            <a:extLst>
              <a:ext uri="{FF2B5EF4-FFF2-40B4-BE49-F238E27FC236}">
                <a16:creationId xmlns:a16="http://schemas.microsoft.com/office/drawing/2014/main" id="{663EB49F-C18D-4E36-B544-1E3BC4B9A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3380" y="1155764"/>
            <a:ext cx="8245240" cy="5486400"/>
          </a:xfrm>
        </p:spPr>
      </p:pic>
    </p:spTree>
    <p:extLst>
      <p:ext uri="{BB962C8B-B14F-4D97-AF65-F5344CB8AC3E}">
        <p14:creationId xmlns:p14="http://schemas.microsoft.com/office/powerpoint/2010/main" val="4274512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1EE33-B7F7-48E9-B077-5508742933FD}"/>
              </a:ext>
            </a:extLst>
          </p:cNvPr>
          <p:cNvSpPr>
            <a:spLocks noGrp="1"/>
          </p:cNvSpPr>
          <p:nvPr>
            <p:ph type="title"/>
          </p:nvPr>
        </p:nvSpPr>
        <p:spPr>
          <a:xfrm>
            <a:off x="772886" y="0"/>
            <a:ext cx="10515600" cy="1325563"/>
          </a:xfrm>
        </p:spPr>
        <p:txBody>
          <a:bodyPr>
            <a:normAutofit/>
          </a:bodyPr>
          <a:lstStyle/>
          <a:p>
            <a:pPr algn="ctr"/>
            <a:r>
              <a:rPr lang="en-US" sz="3600" dirty="0"/>
              <a:t>Sense of Place – continuous slide show of natural places in Scandinavia – Danish landscape</a:t>
            </a:r>
          </a:p>
        </p:txBody>
      </p:sp>
      <p:pic>
        <p:nvPicPr>
          <p:cNvPr id="5" name="Content Placeholder 4">
            <a:extLst>
              <a:ext uri="{FF2B5EF4-FFF2-40B4-BE49-F238E27FC236}">
                <a16:creationId xmlns:a16="http://schemas.microsoft.com/office/drawing/2014/main" id="{B8AC7622-4D26-4689-A49B-66E20B8600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064" y="1191143"/>
            <a:ext cx="8226472" cy="5486400"/>
          </a:xfrm>
        </p:spPr>
      </p:pic>
    </p:spTree>
    <p:extLst>
      <p:ext uri="{BB962C8B-B14F-4D97-AF65-F5344CB8AC3E}">
        <p14:creationId xmlns:p14="http://schemas.microsoft.com/office/powerpoint/2010/main" val="3538127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61A3-877E-4538-9EB3-81CC81A1B4C4}"/>
              </a:ext>
            </a:extLst>
          </p:cNvPr>
          <p:cNvSpPr>
            <a:spLocks noGrp="1"/>
          </p:cNvSpPr>
          <p:nvPr>
            <p:ph type="title"/>
          </p:nvPr>
        </p:nvSpPr>
        <p:spPr>
          <a:xfrm>
            <a:off x="838200" y="365126"/>
            <a:ext cx="10515600" cy="760290"/>
          </a:xfrm>
        </p:spPr>
        <p:txBody>
          <a:bodyPr>
            <a:normAutofit/>
          </a:bodyPr>
          <a:lstStyle/>
          <a:p>
            <a:pPr algn="ctr"/>
            <a:r>
              <a:rPr lang="en-US" sz="4000" b="1" dirty="0">
                <a:latin typeface="+mn-lt"/>
              </a:rPr>
              <a:t>Acknowledgements</a:t>
            </a:r>
          </a:p>
        </p:txBody>
      </p:sp>
      <p:sp>
        <p:nvSpPr>
          <p:cNvPr id="3" name="Content Placeholder 2">
            <a:extLst>
              <a:ext uri="{FF2B5EF4-FFF2-40B4-BE49-F238E27FC236}">
                <a16:creationId xmlns:a16="http://schemas.microsoft.com/office/drawing/2014/main" id="{269F0161-39FF-4736-8781-5BC4D55F15FA}"/>
              </a:ext>
            </a:extLst>
          </p:cNvPr>
          <p:cNvSpPr>
            <a:spLocks noGrp="1"/>
          </p:cNvSpPr>
          <p:nvPr>
            <p:ph idx="1"/>
          </p:nvPr>
        </p:nvSpPr>
        <p:spPr>
          <a:xfrm>
            <a:off x="838200" y="1125416"/>
            <a:ext cx="10515600" cy="5466303"/>
          </a:xfrm>
        </p:spPr>
        <p:txBody>
          <a:bodyPr>
            <a:normAutofit fontScale="92500" lnSpcReduction="10000"/>
          </a:bodyPr>
          <a:lstStyle/>
          <a:p>
            <a:r>
              <a:rPr lang="en-US" dirty="0"/>
              <a:t>Opening aerial image courtesy of Google Earth</a:t>
            </a:r>
          </a:p>
          <a:p>
            <a:r>
              <a:rPr lang="en-US" dirty="0"/>
              <a:t>Video and all photos and artist’s images not otherwise identified courtesy of Nordic Museum, Seattle (Ballard), Washington</a:t>
            </a:r>
          </a:p>
          <a:p>
            <a:r>
              <a:rPr lang="en-US" dirty="0">
                <a:latin typeface="Calibri" panose="020F0502020204030204" pitchFamily="34" charset="0"/>
                <a:ea typeface="Calibri" panose="020F0502020204030204" pitchFamily="34" charset="0"/>
                <a:cs typeface="Times New Roman" panose="02020603050405020304" pitchFamily="18" charset="0"/>
              </a:rPr>
              <a:t>This presentation was created by Monitor Lodge #218, Sacramento, California (VASA Order of America).</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p>
          <a:p>
            <a:pPr marL="0" indent="0" algn="ctr">
              <a:buNone/>
            </a:pPr>
            <a:r>
              <a:rPr lang="en-US" sz="4000" b="1" dirty="0"/>
              <a:t>Museum</a:t>
            </a:r>
            <a:r>
              <a:rPr lang="en-US" sz="4000" dirty="0"/>
              <a:t> </a:t>
            </a:r>
            <a:r>
              <a:rPr lang="en-US" sz="4000" b="1" dirty="0"/>
              <a:t>information</a:t>
            </a:r>
          </a:p>
          <a:p>
            <a:pPr marL="0" indent="0" algn="ctr">
              <a:buNone/>
            </a:pPr>
            <a:endParaRPr lang="en-US" sz="2200" b="1" dirty="0"/>
          </a:p>
          <a:p>
            <a:pPr marL="0" indent="0">
              <a:lnSpc>
                <a:spcPct val="100000"/>
              </a:lnSpc>
              <a:spcBef>
                <a:spcPts val="0"/>
              </a:spcBef>
              <a:buNone/>
            </a:pPr>
            <a:r>
              <a:rPr lang="en-US" dirty="0"/>
              <a:t>Phone:  		(206) 789-5707</a:t>
            </a:r>
            <a:br>
              <a:rPr lang="en-US" dirty="0"/>
            </a:br>
            <a:r>
              <a:rPr lang="en-US" dirty="0"/>
              <a:t>​Mailing Address:  	Nordic Museum,  	</a:t>
            </a:r>
          </a:p>
          <a:p>
            <a:pPr marL="0" indent="0">
              <a:lnSpc>
                <a:spcPct val="100000"/>
              </a:lnSpc>
              <a:spcBef>
                <a:spcPts val="0"/>
              </a:spcBef>
              <a:buNone/>
            </a:pPr>
            <a:r>
              <a:rPr lang="en-US" dirty="0"/>
              <a:t>			2655 NW Market Street, </a:t>
            </a:r>
          </a:p>
          <a:p>
            <a:pPr marL="0" indent="0">
              <a:lnSpc>
                <a:spcPct val="100000"/>
              </a:lnSpc>
              <a:spcBef>
                <a:spcPts val="0"/>
              </a:spcBef>
              <a:buNone/>
            </a:pPr>
            <a:r>
              <a:rPr lang="en-US" dirty="0"/>
              <a:t>			Seattle, WA 98107</a:t>
            </a:r>
          </a:p>
          <a:p>
            <a:pPr marL="0" indent="0">
              <a:lnSpc>
                <a:spcPct val="100000"/>
              </a:lnSpc>
              <a:spcBef>
                <a:spcPts val="0"/>
              </a:spcBef>
              <a:buNone/>
            </a:pPr>
            <a:r>
              <a:rPr lang="en-US" dirty="0"/>
              <a:t>Email Address:	</a:t>
            </a:r>
            <a:r>
              <a:rPr lang="en-US" dirty="0">
                <a:hlinkClick r:id="rId2"/>
              </a:rPr>
              <a:t>www.nordicmuseum.org</a:t>
            </a:r>
            <a:endParaRPr lang="en-US" dirty="0"/>
          </a:p>
          <a:p>
            <a:pPr marL="0" indent="0">
              <a:lnSpc>
                <a:spcPct val="100000"/>
              </a:lnSpc>
              <a:spcBef>
                <a:spcPts val="0"/>
              </a:spcBef>
              <a:buNone/>
            </a:pPr>
            <a:r>
              <a:rPr lang="en-US" dirty="0"/>
              <a:t>Member of North America Reciprocal Museum (NARM) </a:t>
            </a:r>
            <a:r>
              <a:rPr lang="en-US" dirty="0" err="1"/>
              <a:t>Associaton</a:t>
            </a:r>
            <a:endParaRPr lang="en-US" dirty="0"/>
          </a:p>
        </p:txBody>
      </p:sp>
    </p:spTree>
    <p:extLst>
      <p:ext uri="{BB962C8B-B14F-4D97-AF65-F5344CB8AC3E}">
        <p14:creationId xmlns:p14="http://schemas.microsoft.com/office/powerpoint/2010/main" val="65961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A0FC-5F39-4FB8-98CA-01A926270FEF}"/>
              </a:ext>
            </a:extLst>
          </p:cNvPr>
          <p:cNvSpPr>
            <a:spLocks noGrp="1"/>
          </p:cNvSpPr>
          <p:nvPr>
            <p:ph type="title"/>
          </p:nvPr>
        </p:nvSpPr>
        <p:spPr>
          <a:xfrm>
            <a:off x="838200" y="365126"/>
            <a:ext cx="10515600" cy="661242"/>
          </a:xfrm>
        </p:spPr>
        <p:txBody>
          <a:bodyPr>
            <a:normAutofit fontScale="90000"/>
          </a:bodyPr>
          <a:lstStyle/>
          <a:p>
            <a:pPr algn="ctr"/>
            <a:r>
              <a:rPr lang="en-US" dirty="0"/>
              <a:t>Artist’s view of main entrance looking southeast</a:t>
            </a:r>
          </a:p>
        </p:txBody>
      </p:sp>
      <p:pic>
        <p:nvPicPr>
          <p:cNvPr id="5" name="Content Placeholder 4">
            <a:extLst>
              <a:ext uri="{FF2B5EF4-FFF2-40B4-BE49-F238E27FC236}">
                <a16:creationId xmlns:a16="http://schemas.microsoft.com/office/drawing/2014/main" id="{B6FFBF59-2B16-420A-A131-243C21B4C0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021" y="1168173"/>
            <a:ext cx="9146085" cy="5486400"/>
          </a:xfrm>
        </p:spPr>
      </p:pic>
    </p:spTree>
    <p:extLst>
      <p:ext uri="{BB962C8B-B14F-4D97-AF65-F5344CB8AC3E}">
        <p14:creationId xmlns:p14="http://schemas.microsoft.com/office/powerpoint/2010/main" val="47915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11BE9-E5E4-47BC-BA18-347C5C779CC8}"/>
              </a:ext>
            </a:extLst>
          </p:cNvPr>
          <p:cNvSpPr>
            <a:spLocks noGrp="1"/>
          </p:cNvSpPr>
          <p:nvPr>
            <p:ph type="title"/>
          </p:nvPr>
        </p:nvSpPr>
        <p:spPr>
          <a:xfrm>
            <a:off x="93306" y="365125"/>
            <a:ext cx="2207589" cy="6138312"/>
          </a:xfrm>
        </p:spPr>
        <p:txBody>
          <a:bodyPr>
            <a:normAutofit/>
          </a:bodyPr>
          <a:lstStyle/>
          <a:p>
            <a:r>
              <a:rPr lang="en-US" dirty="0"/>
              <a:t>Artist’s view of main entrance looking  to the east</a:t>
            </a:r>
          </a:p>
        </p:txBody>
      </p:sp>
      <p:pic>
        <p:nvPicPr>
          <p:cNvPr id="5" name="Content Placeholder 4">
            <a:extLst>
              <a:ext uri="{FF2B5EF4-FFF2-40B4-BE49-F238E27FC236}">
                <a16:creationId xmlns:a16="http://schemas.microsoft.com/office/drawing/2014/main" id="{458E38BF-C064-409A-B20F-ADF4F71EF4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0895" y="228600"/>
            <a:ext cx="9699729" cy="6400800"/>
          </a:xfrm>
        </p:spPr>
      </p:pic>
    </p:spTree>
    <p:extLst>
      <p:ext uri="{BB962C8B-B14F-4D97-AF65-F5344CB8AC3E}">
        <p14:creationId xmlns:p14="http://schemas.microsoft.com/office/powerpoint/2010/main" val="19701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BF0D6-7B32-402F-9AC5-5FBE3C0FF2BE}"/>
              </a:ext>
            </a:extLst>
          </p:cNvPr>
          <p:cNvSpPr>
            <a:spLocks noGrp="1"/>
          </p:cNvSpPr>
          <p:nvPr>
            <p:ph type="title"/>
          </p:nvPr>
        </p:nvSpPr>
        <p:spPr>
          <a:xfrm>
            <a:off x="5895622" y="1286933"/>
            <a:ext cx="4682067" cy="1318155"/>
          </a:xfrm>
        </p:spPr>
        <p:txBody>
          <a:bodyPr>
            <a:normAutofit fontScale="90000"/>
          </a:bodyPr>
          <a:lstStyle/>
          <a:p>
            <a:r>
              <a:rPr lang="en-US" dirty="0"/>
              <a:t>Looking west in the main lobby with cafeteria in right back corner</a:t>
            </a:r>
          </a:p>
        </p:txBody>
      </p:sp>
      <p:pic>
        <p:nvPicPr>
          <p:cNvPr id="5" name="Content Placeholder 4">
            <a:extLst>
              <a:ext uri="{FF2B5EF4-FFF2-40B4-BE49-F238E27FC236}">
                <a16:creationId xmlns:a16="http://schemas.microsoft.com/office/drawing/2014/main" id="{82FED59F-934F-45CA-AFEB-C8E85148B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647" y="228600"/>
            <a:ext cx="4269628" cy="6400800"/>
          </a:xfrm>
        </p:spPr>
      </p:pic>
    </p:spTree>
    <p:extLst>
      <p:ext uri="{BB962C8B-B14F-4D97-AF65-F5344CB8AC3E}">
        <p14:creationId xmlns:p14="http://schemas.microsoft.com/office/powerpoint/2010/main" val="77272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14036-044F-44D7-AAC9-6993BC667253}"/>
              </a:ext>
            </a:extLst>
          </p:cNvPr>
          <p:cNvSpPr>
            <a:spLocks noGrp="1"/>
          </p:cNvSpPr>
          <p:nvPr>
            <p:ph type="title"/>
          </p:nvPr>
        </p:nvSpPr>
        <p:spPr>
          <a:xfrm>
            <a:off x="838200" y="365125"/>
            <a:ext cx="3285931" cy="5951699"/>
          </a:xfrm>
        </p:spPr>
        <p:txBody>
          <a:bodyPr/>
          <a:lstStyle/>
          <a:p>
            <a:r>
              <a:rPr lang="en-US" dirty="0"/>
              <a:t>Artist’s view of main lobby  looking east past the membership desk towards Fjord Hall </a:t>
            </a:r>
          </a:p>
        </p:txBody>
      </p:sp>
      <p:pic>
        <p:nvPicPr>
          <p:cNvPr id="5" name="Content Placeholder 4">
            <a:extLst>
              <a:ext uri="{FF2B5EF4-FFF2-40B4-BE49-F238E27FC236}">
                <a16:creationId xmlns:a16="http://schemas.microsoft.com/office/drawing/2014/main" id="{C7B38384-5C7B-4882-AA20-99C99E97AD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9679" y="228600"/>
            <a:ext cx="7240128" cy="6400800"/>
          </a:xfrm>
        </p:spPr>
      </p:pic>
    </p:spTree>
    <p:extLst>
      <p:ext uri="{BB962C8B-B14F-4D97-AF65-F5344CB8AC3E}">
        <p14:creationId xmlns:p14="http://schemas.microsoft.com/office/powerpoint/2010/main" val="3189181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71D7-974E-4E9A-BC44-A565D3EA3AEC}"/>
              </a:ext>
            </a:extLst>
          </p:cNvPr>
          <p:cNvSpPr>
            <a:spLocks noGrp="1"/>
          </p:cNvSpPr>
          <p:nvPr>
            <p:ph type="title"/>
          </p:nvPr>
        </p:nvSpPr>
        <p:spPr>
          <a:xfrm>
            <a:off x="1559190" y="531078"/>
            <a:ext cx="4076499" cy="5795843"/>
          </a:xfrm>
        </p:spPr>
        <p:txBody>
          <a:bodyPr>
            <a:normAutofit/>
          </a:bodyPr>
          <a:lstStyle/>
          <a:p>
            <a:r>
              <a:rPr lang="en-US" dirty="0"/>
              <a:t>Looking east from the main lobby into Fjord Hall with the sculptured map of Scandinavia on the south wall</a:t>
            </a:r>
          </a:p>
        </p:txBody>
      </p:sp>
      <p:pic>
        <p:nvPicPr>
          <p:cNvPr id="5" name="Content Placeholder 4">
            <a:extLst>
              <a:ext uri="{FF2B5EF4-FFF2-40B4-BE49-F238E27FC236}">
                <a16:creationId xmlns:a16="http://schemas.microsoft.com/office/drawing/2014/main" id="{B477855E-FDBC-4A6A-B794-FB9956ECBA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1002" y="228600"/>
            <a:ext cx="4276931" cy="6400800"/>
          </a:xfrm>
        </p:spPr>
      </p:pic>
    </p:spTree>
    <p:extLst>
      <p:ext uri="{BB962C8B-B14F-4D97-AF65-F5344CB8AC3E}">
        <p14:creationId xmlns:p14="http://schemas.microsoft.com/office/powerpoint/2010/main" val="147066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A14F-F487-4316-923B-9C88B5726A31}"/>
              </a:ext>
            </a:extLst>
          </p:cNvPr>
          <p:cNvSpPr>
            <a:spLocks noGrp="1"/>
          </p:cNvSpPr>
          <p:nvPr>
            <p:ph type="title"/>
          </p:nvPr>
        </p:nvSpPr>
        <p:spPr>
          <a:xfrm>
            <a:off x="6744749" y="1055590"/>
            <a:ext cx="4570220" cy="4188214"/>
          </a:xfrm>
        </p:spPr>
        <p:txBody>
          <a:bodyPr>
            <a:normAutofit fontScale="90000"/>
          </a:bodyPr>
          <a:lstStyle/>
          <a:p>
            <a:pPr algn="ctr"/>
            <a:r>
              <a:rPr lang="en-US" dirty="0"/>
              <a:t>The sculpture map of Scandinavia (Iceland, the Faroe Islands and Greenland are not visible in this photo). </a:t>
            </a:r>
            <a:r>
              <a:rPr lang="en-US" sz="2000" i="1" dirty="0"/>
              <a:t>Photo by Chris Bodelson</a:t>
            </a:r>
            <a:endParaRPr lang="en-US" i="1" dirty="0"/>
          </a:p>
        </p:txBody>
      </p:sp>
      <p:pic>
        <p:nvPicPr>
          <p:cNvPr id="5" name="Content Placeholder 4">
            <a:extLst>
              <a:ext uri="{FF2B5EF4-FFF2-40B4-BE49-F238E27FC236}">
                <a16:creationId xmlns:a16="http://schemas.microsoft.com/office/drawing/2014/main" id="{F91CE838-FB2B-41CD-96B4-7255226C63A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877031" y="228600"/>
            <a:ext cx="4800599" cy="6400800"/>
          </a:xfrm>
        </p:spPr>
      </p:pic>
    </p:spTree>
    <p:extLst>
      <p:ext uri="{BB962C8B-B14F-4D97-AF65-F5344CB8AC3E}">
        <p14:creationId xmlns:p14="http://schemas.microsoft.com/office/powerpoint/2010/main" val="3213884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539</Words>
  <Application>Microsoft Office PowerPoint</Application>
  <PresentationFormat>Widescreen</PresentationFormat>
  <Paragraphs>52</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Artist’s view of main entrance looking southeast</vt:lpstr>
      <vt:lpstr>Artist’s view of main entrance looking  to the east</vt:lpstr>
      <vt:lpstr>Looking west in the main lobby with cafeteria in right back corner</vt:lpstr>
      <vt:lpstr>Artist’s view of main lobby  looking east past the membership desk towards Fjord Hall </vt:lpstr>
      <vt:lpstr>Looking east from the main lobby into Fjord Hall with the sculptured map of Scandinavia on the south wall</vt:lpstr>
      <vt:lpstr>The sculpture map of Scandinavia (Iceland, the Faroe Islands and Greenland are not visible in this photo). Photo by Chris Bodelson</vt:lpstr>
      <vt:lpstr>Looking east into Fjord Hall with a view of some of the soaring seabird sculptures</vt:lpstr>
      <vt:lpstr>Another view of Fjord Hall with a Faroe Islands boat on display</vt:lpstr>
      <vt:lpstr>The piece is called Migration, by Tróndur Patursson</vt:lpstr>
      <vt:lpstr>A closer view of the soaring seabird sculptures</vt:lpstr>
      <vt:lpstr>. </vt:lpstr>
      <vt:lpstr>Tróndur was born in the village of Kirkjubøur, on the Faroese island of Streymoy, where he still lives today.</vt:lpstr>
      <vt:lpstr>Fishing - Nordic America Gallery</vt:lpstr>
      <vt:lpstr>Logging - Nordic America Gallery</vt:lpstr>
      <vt:lpstr>Immigration - Nordic America Gallery</vt:lpstr>
      <vt:lpstr>Sami Artifacts- The Nordic Region Gallery</vt:lpstr>
      <vt:lpstr>Country exhibit with nyckelharpa – Sweden Photo by Chris Bodelson</vt:lpstr>
      <vt:lpstr>Country exhibit with Mora clock – Sweden Photo by Chris Bodelson</vt:lpstr>
      <vt:lpstr>Nordic America – In to the Heartland</vt:lpstr>
      <vt:lpstr>Nordic Forum room</vt:lpstr>
      <vt:lpstr>Nordic Perspectives Forum</vt:lpstr>
      <vt:lpstr>Nordic Perspectives Forum and wall map</vt:lpstr>
      <vt:lpstr>Nordic Orientation video room</vt:lpstr>
      <vt:lpstr>Nordic Spirit – port side view</vt:lpstr>
      <vt:lpstr>Nordic Spirit – view from forward of the bow</vt:lpstr>
      <vt:lpstr>Osberg Great Hall</vt:lpstr>
      <vt:lpstr>The Nordic Regions Hall from across one of the bridges traversing Fjord Hall</vt:lpstr>
      <vt:lpstr>The Nordic Region - Building National Identities</vt:lpstr>
      <vt:lpstr>The Nordic Region - Middle Ages</vt:lpstr>
      <vt:lpstr>The Nordic Region - Creating the Nordic Way</vt:lpstr>
      <vt:lpstr>Viking Era_The Nordic Region_Adjusted</vt:lpstr>
      <vt:lpstr>Viking Era - The Nordic Region</vt:lpstr>
      <vt:lpstr>Sense of Place – continuous slide show of natural places in Scandinavia – Danish seascape</vt:lpstr>
      <vt:lpstr>Sense of Place Gallery – notice the birch trees and boulder-like floor pillows – Norwegian fjord</vt:lpstr>
      <vt:lpstr>Sense of Place – continuous slide show of natural places in Scandinavia – Danish landscape</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Johnson</dc:creator>
  <cp:lastModifiedBy>Charles Johnson</cp:lastModifiedBy>
  <cp:revision>39</cp:revision>
  <cp:lastPrinted>2018-10-04T07:12:02Z</cp:lastPrinted>
  <dcterms:created xsi:type="dcterms:W3CDTF">2018-10-02T00:50:24Z</dcterms:created>
  <dcterms:modified xsi:type="dcterms:W3CDTF">2022-02-22T02:14:46Z</dcterms:modified>
</cp:coreProperties>
</file>