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9" r:id="rId3"/>
    <p:sldId id="270" r:id="rId4"/>
    <p:sldId id="259" r:id="rId5"/>
    <p:sldId id="260" r:id="rId6"/>
    <p:sldId id="261" r:id="rId7"/>
    <p:sldId id="264" r:id="rId8"/>
    <p:sldId id="266" r:id="rId9"/>
    <p:sldId id="268" r:id="rId10"/>
    <p:sldId id="273" r:id="rId11"/>
    <p:sldId id="274" r:id="rId12"/>
    <p:sldId id="276" r:id="rId13"/>
    <p:sldId id="277" r:id="rId14"/>
    <p:sldId id="278" r:id="rId15"/>
    <p:sldId id="279" r:id="rId16"/>
    <p:sldId id="289" r:id="rId17"/>
    <p:sldId id="280" r:id="rId18"/>
    <p:sldId id="281" r:id="rId19"/>
    <p:sldId id="288" r:id="rId20"/>
    <p:sldId id="290" r:id="rId21"/>
    <p:sldId id="291" r:id="rId22"/>
    <p:sldId id="284" r:id="rId23"/>
    <p:sldId id="285" r:id="rId24"/>
    <p:sldId id="286" r:id="rId25"/>
    <p:sldId id="287" r:id="rId26"/>
    <p:sldId id="29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597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05C60-5A77-4AF4-A286-D1C6BB2538A7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4580CC-FB78-455C-9405-0A6B7D190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33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Rich</a:t>
            </a:r>
            <a:r>
              <a:rPr lang="en-US" baseline="0" dirty="0"/>
              <a:t> in agriculture, produced grain for several thousand years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580CC-FB78-455C-9405-0A6B7D1904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530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 m/s is 22 miles per hour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580CC-FB78-455C-9405-0A6B7D1904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503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miller spent most of his time monitoring the product.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580CC-FB78-455C-9405-0A6B7D19041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024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580CC-FB78-455C-9405-0A6B7D19041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096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580CC-FB78-455C-9405-0A6B7D19041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584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E7558-8D0E-4DFD-891E-D0D607CF90F9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B117-4270-464A-8EBB-EA4C4940C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246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E7558-8D0E-4DFD-891E-D0D607CF90F9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B117-4270-464A-8EBB-EA4C4940C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379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E7558-8D0E-4DFD-891E-D0D607CF90F9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B117-4270-464A-8EBB-EA4C4940C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67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E7558-8D0E-4DFD-891E-D0D607CF90F9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B117-4270-464A-8EBB-EA4C4940C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00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E7558-8D0E-4DFD-891E-D0D607CF90F9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B117-4270-464A-8EBB-EA4C4940C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784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E7558-8D0E-4DFD-891E-D0D607CF90F9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B117-4270-464A-8EBB-EA4C4940C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853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E7558-8D0E-4DFD-891E-D0D607CF90F9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B117-4270-464A-8EBB-EA4C4940C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334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E7558-8D0E-4DFD-891E-D0D607CF90F9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B117-4270-464A-8EBB-EA4C4940C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923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E7558-8D0E-4DFD-891E-D0D607CF90F9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B117-4270-464A-8EBB-EA4C4940C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429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E7558-8D0E-4DFD-891E-D0D607CF90F9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B117-4270-464A-8EBB-EA4C4940C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029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E7558-8D0E-4DFD-891E-D0D607CF90F9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B117-4270-464A-8EBB-EA4C4940C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03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E7558-8D0E-4DFD-891E-D0D607CF90F9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0B117-4270-464A-8EBB-EA4C4940C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446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1"/>
            <a:ext cx="7772400" cy="2000250"/>
          </a:xfrm>
        </p:spPr>
        <p:txBody>
          <a:bodyPr>
            <a:normAutofit fontScale="90000"/>
          </a:bodyPr>
          <a:lstStyle/>
          <a:p>
            <a:r>
              <a:rPr lang="en-US" dirty="0"/>
              <a:t>A Short Technical History of Wind Driven Mill in the southern Swedish Province of </a:t>
            </a:r>
            <a:r>
              <a:rPr lang="en-US" dirty="0" err="1"/>
              <a:t>Skåne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Brian Horsfield</a:t>
            </a:r>
          </a:p>
          <a:p>
            <a:r>
              <a:rPr lang="en-US" dirty="0"/>
              <a:t>September 7, 2017</a:t>
            </a:r>
          </a:p>
        </p:txBody>
      </p:sp>
    </p:spTree>
    <p:extLst>
      <p:ext uri="{BB962C8B-B14F-4D97-AF65-F5344CB8AC3E}">
        <p14:creationId xmlns:p14="http://schemas.microsoft.com/office/powerpoint/2010/main" val="3396429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mill limitation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production means more power </a:t>
            </a:r>
          </a:p>
          <a:p>
            <a:pPr lvl="1"/>
            <a:r>
              <a:rPr lang="en-US" dirty="0"/>
              <a:t>Requires bigger diameter wings</a:t>
            </a:r>
          </a:p>
          <a:p>
            <a:pPr lvl="1"/>
            <a:r>
              <a:rPr lang="en-US" dirty="0"/>
              <a:t>Which means higher axel</a:t>
            </a:r>
          </a:p>
          <a:p>
            <a:pPr lvl="1"/>
            <a:r>
              <a:rPr lang="en-US" dirty="0"/>
              <a:t>Which means bigger and heavier house</a:t>
            </a:r>
          </a:p>
          <a:p>
            <a:pPr lvl="2"/>
            <a:r>
              <a:rPr lang="en-US" dirty="0"/>
              <a:t>therefore harder to turn</a:t>
            </a:r>
          </a:p>
          <a:p>
            <a:r>
              <a:rPr lang="en-US" dirty="0"/>
              <a:t>Limited to one set of grinding stones</a:t>
            </a:r>
          </a:p>
          <a:p>
            <a:pPr lvl="1"/>
            <a:r>
              <a:rPr lang="en-US" dirty="0"/>
              <a:t>Customers for both flour and animal feed</a:t>
            </a:r>
          </a:p>
        </p:txBody>
      </p:sp>
    </p:spTree>
    <p:extLst>
      <p:ext uri="{BB962C8B-B14F-4D97-AF65-F5344CB8AC3E}">
        <p14:creationId xmlns:p14="http://schemas.microsoft.com/office/powerpoint/2010/main" val="273273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– </a:t>
            </a:r>
            <a:r>
              <a:rPr lang="en-US" dirty="0" err="1"/>
              <a:t>Holländaren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91" y="1295400"/>
            <a:ext cx="6776509" cy="5082382"/>
          </a:xfrm>
        </p:spPr>
      </p:pic>
    </p:spTree>
    <p:extLst>
      <p:ext uri="{BB962C8B-B14F-4D97-AF65-F5344CB8AC3E}">
        <p14:creationId xmlns:p14="http://schemas.microsoft.com/office/powerpoint/2010/main" val="3250491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27808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609600"/>
            <a:ext cx="3276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Only the top (</a:t>
            </a:r>
            <a:r>
              <a:rPr lang="en-US" sz="2800" dirty="0" err="1"/>
              <a:t>hatten</a:t>
            </a:r>
            <a:r>
              <a:rPr lang="en-US" sz="2800" dirty="0"/>
              <a:t>) rotates</a:t>
            </a:r>
          </a:p>
          <a:p>
            <a:endParaRPr lang="en-US" sz="2800" dirty="0"/>
          </a:p>
          <a:p>
            <a:r>
              <a:rPr lang="en-US" sz="2800" dirty="0"/>
              <a:t>The axle is higher so larger wings</a:t>
            </a:r>
          </a:p>
          <a:p>
            <a:endParaRPr lang="en-US" sz="2800" dirty="0"/>
          </a:p>
          <a:p>
            <a:r>
              <a:rPr lang="en-US" sz="2800" dirty="0"/>
              <a:t>Power 2 or more sets of grinding stones</a:t>
            </a:r>
          </a:p>
          <a:p>
            <a:endParaRPr lang="en-US" sz="2800" dirty="0"/>
          </a:p>
          <a:p>
            <a:r>
              <a:rPr lang="en-US" sz="2800" dirty="0"/>
              <a:t>More space to store grain sacks</a:t>
            </a:r>
          </a:p>
        </p:txBody>
      </p:sp>
    </p:spTree>
    <p:extLst>
      <p:ext uri="{BB962C8B-B14F-4D97-AF65-F5344CB8AC3E}">
        <p14:creationId xmlns:p14="http://schemas.microsoft.com/office/powerpoint/2010/main" val="2288506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95600" cy="5364162"/>
          </a:xfrm>
        </p:spPr>
        <p:txBody>
          <a:bodyPr/>
          <a:lstStyle/>
          <a:p>
            <a:r>
              <a:rPr lang="en-US" dirty="0"/>
              <a:t>First </a:t>
            </a:r>
            <a:r>
              <a:rPr lang="en-US" dirty="0" err="1"/>
              <a:t>holländare</a:t>
            </a:r>
            <a:r>
              <a:rPr lang="en-US" dirty="0"/>
              <a:t> were small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410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0"/>
            <a:ext cx="51435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685800"/>
            <a:ext cx="19812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Next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Taller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But the wings came close to the 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And grain sacks need to </a:t>
            </a:r>
            <a:r>
              <a:rPr lang="en-US" dirty="0" err="1"/>
              <a:t>to</a:t>
            </a:r>
            <a:r>
              <a:rPr lang="en-US" dirty="0"/>
              <a:t> be carried in by hand</a:t>
            </a:r>
          </a:p>
        </p:txBody>
      </p:sp>
    </p:spTree>
    <p:extLst>
      <p:ext uri="{BB962C8B-B14F-4D97-AF65-F5344CB8AC3E}">
        <p14:creationId xmlns:p14="http://schemas.microsoft.com/office/powerpoint/2010/main" val="3065110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769" y="0"/>
            <a:ext cx="5324231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" y="571500"/>
            <a:ext cx="42862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600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Elevator (</a:t>
            </a:r>
            <a:r>
              <a:rPr lang="en-US" i="1" dirty="0"/>
              <a:t>hiss</a:t>
            </a:r>
            <a:r>
              <a:rPr lang="en-US" dirty="0"/>
              <a:t>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73" y="1447800"/>
            <a:ext cx="7281227" cy="4657524"/>
          </a:xfrm>
        </p:spPr>
      </p:pic>
    </p:spTree>
    <p:extLst>
      <p:ext uri="{BB962C8B-B14F-4D97-AF65-F5344CB8AC3E}">
        <p14:creationId xmlns:p14="http://schemas.microsoft.com/office/powerpoint/2010/main" val="1323449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143000"/>
            <a:ext cx="2971800" cy="420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9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0"/>
            <a:ext cx="51435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4600"/>
            <a:ext cx="4297680" cy="316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2755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Steel was expensive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429000"/>
            <a:ext cx="4419600" cy="3314700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1371600"/>
            <a:ext cx="6558459" cy="1981200"/>
          </a:xfrm>
        </p:spPr>
      </p:pic>
    </p:spTree>
    <p:extLst>
      <p:ext uri="{BB962C8B-B14F-4D97-AF65-F5344CB8AC3E}">
        <p14:creationId xmlns:p14="http://schemas.microsoft.com/office/powerpoint/2010/main" val="351089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Grinding Grain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For 1000s of year</a:t>
            </a:r>
          </a:p>
          <a:p>
            <a:r>
              <a:rPr lang="en-US" dirty="0"/>
              <a:t>Simple hand tools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447800"/>
            <a:ext cx="5070624" cy="4495800"/>
          </a:xfrm>
        </p:spPr>
      </p:pic>
    </p:spTree>
    <p:extLst>
      <p:ext uri="{BB962C8B-B14F-4D97-AF65-F5344CB8AC3E}">
        <p14:creationId xmlns:p14="http://schemas.microsoft.com/office/powerpoint/2010/main" val="21303261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became cheaper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11106"/>
            <a:ext cx="8229600" cy="4104151"/>
          </a:xfrm>
        </p:spPr>
      </p:pic>
    </p:spTree>
    <p:extLst>
      <p:ext uri="{BB962C8B-B14F-4D97-AF65-F5344CB8AC3E}">
        <p14:creationId xmlns:p14="http://schemas.microsoft.com/office/powerpoint/2010/main" val="4651884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048000" cy="4525963"/>
          </a:xfrm>
        </p:spPr>
        <p:txBody>
          <a:bodyPr/>
          <a:lstStyle/>
          <a:p>
            <a:r>
              <a:rPr lang="en-US" dirty="0"/>
              <a:t>Low cost electricity</a:t>
            </a:r>
          </a:p>
          <a:p>
            <a:r>
              <a:rPr lang="en-US" dirty="0"/>
              <a:t>Higher labor costs</a:t>
            </a:r>
          </a:p>
          <a:p>
            <a:pPr lvl="1"/>
            <a:r>
              <a:rPr lang="en-US" dirty="0"/>
              <a:t>Some mills were simply abandoned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143000"/>
            <a:ext cx="4267200" cy="5461609"/>
          </a:xfrm>
        </p:spPr>
      </p:pic>
    </p:spTree>
    <p:extLst>
      <p:ext uri="{BB962C8B-B14F-4D97-AF65-F5344CB8AC3E}">
        <p14:creationId xmlns:p14="http://schemas.microsoft.com/office/powerpoint/2010/main" val="16726970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Some mills let the wings “drop off” and just ran on electricity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219200"/>
            <a:ext cx="3792442" cy="5057464"/>
          </a:xfrm>
        </p:spPr>
      </p:pic>
    </p:spTree>
    <p:extLst>
      <p:ext uri="{BB962C8B-B14F-4D97-AF65-F5344CB8AC3E}">
        <p14:creationId xmlns:p14="http://schemas.microsoft.com/office/powerpoint/2010/main" val="3314192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Decline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Some have been tuned into storage sheds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35038094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Decline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Some have been converted to houses (</a:t>
            </a:r>
            <a:r>
              <a:rPr lang="en-US" i="1" dirty="0" err="1"/>
              <a:t>bostadar</a:t>
            </a:r>
            <a:r>
              <a:rPr lang="en-US" i="1" dirty="0"/>
              <a:t>, </a:t>
            </a:r>
            <a:r>
              <a:rPr lang="en-US" i="1" dirty="0" err="1"/>
              <a:t>fritidhus</a:t>
            </a:r>
            <a:r>
              <a:rPr lang="en-US" dirty="0"/>
              <a:t>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25020160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Survivors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At the end of the 1800s there were about 1000 </a:t>
            </a:r>
            <a:r>
              <a:rPr lang="en-US" i="1" dirty="0" err="1"/>
              <a:t>möllor</a:t>
            </a:r>
            <a:r>
              <a:rPr lang="en-US" dirty="0"/>
              <a:t> in </a:t>
            </a:r>
            <a:r>
              <a:rPr lang="en-US" dirty="0" err="1"/>
              <a:t>Skåne</a:t>
            </a:r>
            <a:endParaRPr lang="en-US" dirty="0"/>
          </a:p>
          <a:p>
            <a:r>
              <a:rPr lang="en-US" dirty="0"/>
              <a:t>Today there are less than 100 of which about 20 function (</a:t>
            </a:r>
            <a:r>
              <a:rPr lang="en-US" i="1" dirty="0" err="1"/>
              <a:t>kan</a:t>
            </a:r>
            <a:r>
              <a:rPr lang="en-US" i="1" dirty="0"/>
              <a:t> </a:t>
            </a:r>
            <a:r>
              <a:rPr lang="en-US" i="1" dirty="0" err="1"/>
              <a:t>måla</a:t>
            </a:r>
            <a:r>
              <a:rPr lang="en-US" dirty="0"/>
              <a:t>)</a:t>
            </a:r>
          </a:p>
          <a:p>
            <a:r>
              <a:rPr lang="en-US" dirty="0" err="1"/>
              <a:t>Övraby</a:t>
            </a:r>
            <a:r>
              <a:rPr lang="en-US" dirty="0"/>
              <a:t> stopped in 1975 but is in good condition (</a:t>
            </a:r>
            <a:r>
              <a:rPr lang="en-US" i="1" dirty="0" err="1"/>
              <a:t>gott</a:t>
            </a:r>
            <a:r>
              <a:rPr lang="en-US" i="1" dirty="0"/>
              <a:t> </a:t>
            </a:r>
            <a:r>
              <a:rPr lang="en-US" i="1" dirty="0" err="1"/>
              <a:t>skick</a:t>
            </a:r>
            <a:r>
              <a:rPr lang="en-US" dirty="0"/>
              <a:t>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29855930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Movie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257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hand power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Animal, </a:t>
            </a:r>
          </a:p>
          <a:p>
            <a:r>
              <a:rPr lang="en-US" dirty="0"/>
              <a:t>Water, </a:t>
            </a:r>
          </a:p>
          <a:p>
            <a:r>
              <a:rPr lang="en-US" dirty="0"/>
              <a:t>Wind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676400"/>
            <a:ext cx="5853774" cy="4419600"/>
          </a:xfrm>
        </p:spPr>
      </p:pic>
    </p:spTree>
    <p:extLst>
      <p:ext uri="{BB962C8B-B14F-4D97-AF65-F5344CB8AC3E}">
        <p14:creationId xmlns:p14="http://schemas.microsoft.com/office/powerpoint/2010/main" val="357495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Skåne</a:t>
            </a:r>
            <a:r>
              <a:rPr lang="en-US" dirty="0"/>
              <a:t>, southern province of Sweden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91432"/>
            <a:ext cx="6781799" cy="5086349"/>
          </a:xfrm>
        </p:spPr>
      </p:pic>
    </p:spTree>
    <p:extLst>
      <p:ext uri="{BB962C8B-B14F-4D97-AF65-F5344CB8AC3E}">
        <p14:creationId xmlns:p14="http://schemas.microsoft.com/office/powerpoint/2010/main" val="3382991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water power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727" y="1600200"/>
            <a:ext cx="4714545" cy="4525963"/>
          </a:xfrm>
        </p:spPr>
      </p:pic>
    </p:spTree>
    <p:extLst>
      <p:ext uri="{BB962C8B-B14F-4D97-AF65-F5344CB8AC3E}">
        <p14:creationId xmlns:p14="http://schemas.microsoft.com/office/powerpoint/2010/main" val="2217475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Lots of wind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8077199" cy="5273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5051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Postmill</a:t>
            </a:r>
            <a:r>
              <a:rPr lang="en-US" dirty="0"/>
              <a:t> </a:t>
            </a:r>
            <a:r>
              <a:rPr lang="en-US" i="1" dirty="0" err="1"/>
              <a:t>stubbamölla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429000" cy="4525963"/>
          </a:xfrm>
        </p:spPr>
        <p:txBody>
          <a:bodyPr/>
          <a:lstStyle/>
          <a:p>
            <a:r>
              <a:rPr lang="en-US" dirty="0"/>
              <a:t>Introduced to </a:t>
            </a:r>
            <a:r>
              <a:rPr lang="en-US" dirty="0" err="1"/>
              <a:t>Skåne</a:t>
            </a:r>
            <a:r>
              <a:rPr lang="en-US" dirty="0"/>
              <a:t> in the 1200s</a:t>
            </a:r>
          </a:p>
          <a:p>
            <a:r>
              <a:rPr lang="en-US" dirty="0"/>
              <a:t>Very common in the 1600s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233344"/>
            <a:ext cx="4040453" cy="4892819"/>
          </a:xfrm>
        </p:spPr>
      </p:pic>
    </p:spTree>
    <p:extLst>
      <p:ext uri="{BB962C8B-B14F-4D97-AF65-F5344CB8AC3E}">
        <p14:creationId xmlns:p14="http://schemas.microsoft.com/office/powerpoint/2010/main" val="653231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Parts of a post mill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86200" cy="4525963"/>
          </a:xfrm>
        </p:spPr>
        <p:txBody>
          <a:bodyPr/>
          <a:lstStyle/>
          <a:p>
            <a:r>
              <a:rPr lang="en-US" dirty="0"/>
              <a:t>Entire mill is mounted on a post or (</a:t>
            </a:r>
            <a:r>
              <a:rPr lang="en-US" i="1" dirty="0" err="1"/>
              <a:t>stubbe</a:t>
            </a:r>
            <a:r>
              <a:rPr lang="en-US" dirty="0"/>
              <a:t>)</a:t>
            </a:r>
          </a:p>
          <a:p>
            <a:r>
              <a:rPr lang="en-US" dirty="0"/>
              <a:t>Wings are turned into the wind by rotating the mill with the tail</a:t>
            </a:r>
          </a:p>
          <a:p>
            <a:r>
              <a:rPr lang="en-US" dirty="0"/>
              <a:t>Grain sacks were carried up the tail</a:t>
            </a:r>
          </a:p>
          <a:p>
            <a:r>
              <a:rPr lang="en-US" dirty="0"/>
              <a:t>Flour sacks were carried down the tail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204016"/>
            <a:ext cx="3886199" cy="5318331"/>
          </a:xfrm>
        </p:spPr>
      </p:pic>
    </p:spTree>
    <p:extLst>
      <p:ext uri="{BB962C8B-B14F-4D97-AF65-F5344CB8AC3E}">
        <p14:creationId xmlns:p14="http://schemas.microsoft.com/office/powerpoint/2010/main" val="1446694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a post mill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>
            <a:normAutofit/>
          </a:bodyPr>
          <a:lstStyle/>
          <a:p>
            <a:r>
              <a:rPr lang="en-US" dirty="0"/>
              <a:t>Power: wind velocity, sail area, angle to the wind</a:t>
            </a:r>
          </a:p>
          <a:p>
            <a:pPr lvl="1"/>
            <a:r>
              <a:rPr lang="en-US" dirty="0"/>
              <a:t>Grinding stone rpm:  too fast – “burned flour”</a:t>
            </a:r>
          </a:p>
          <a:p>
            <a:r>
              <a:rPr lang="en-US" dirty="0"/>
              <a:t>Product quality: stone gap, feed rate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219200"/>
            <a:ext cx="3810000" cy="5415707"/>
          </a:xfrm>
        </p:spPr>
      </p:pic>
    </p:spTree>
    <p:extLst>
      <p:ext uri="{BB962C8B-B14F-4D97-AF65-F5344CB8AC3E}">
        <p14:creationId xmlns:p14="http://schemas.microsoft.com/office/powerpoint/2010/main" val="1146129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2266</TotalTime>
  <Words>379</Words>
  <Application>Microsoft Office PowerPoint</Application>
  <PresentationFormat>On-screen Show (4:3)</PresentationFormat>
  <Paragraphs>73</Paragraphs>
  <Slides>26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A Short Technical History of Wind Driven Mill in the southern Swedish Province of Skåne</vt:lpstr>
      <vt:lpstr>Grinding Grain</vt:lpstr>
      <vt:lpstr>Beyond hand power</vt:lpstr>
      <vt:lpstr>Skåne, southern province of Sweden</vt:lpstr>
      <vt:lpstr>No water power</vt:lpstr>
      <vt:lpstr>Lots of wind</vt:lpstr>
      <vt:lpstr>Postmill stubbamölla</vt:lpstr>
      <vt:lpstr>Parts of a post mill</vt:lpstr>
      <vt:lpstr>Running a post mill</vt:lpstr>
      <vt:lpstr>Post mill limitation</vt:lpstr>
      <vt:lpstr>Solution – Holländaren</vt:lpstr>
      <vt:lpstr>PowerPoint Presentation</vt:lpstr>
      <vt:lpstr>First holländare were small</vt:lpstr>
      <vt:lpstr>PowerPoint Presentation</vt:lpstr>
      <vt:lpstr>PowerPoint Presentation</vt:lpstr>
      <vt:lpstr>Elevator (hiss)</vt:lpstr>
      <vt:lpstr>PowerPoint Presentation</vt:lpstr>
      <vt:lpstr>PowerPoint Presentation</vt:lpstr>
      <vt:lpstr>Steel was expensive</vt:lpstr>
      <vt:lpstr>But became cheaper</vt:lpstr>
      <vt:lpstr>Decline</vt:lpstr>
      <vt:lpstr>Decline</vt:lpstr>
      <vt:lpstr>Decline (cont’d)</vt:lpstr>
      <vt:lpstr>Decline (cont’d)</vt:lpstr>
      <vt:lpstr>Survivors</vt:lpstr>
      <vt:lpstr>Movie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HorsfieldBrian</dc:creator>
  <cp:lastModifiedBy>Brian Horsfield</cp:lastModifiedBy>
  <cp:revision>47</cp:revision>
  <dcterms:created xsi:type="dcterms:W3CDTF">2012-09-20T00:22:38Z</dcterms:created>
  <dcterms:modified xsi:type="dcterms:W3CDTF">2017-09-07T17:09:59Z</dcterms:modified>
</cp:coreProperties>
</file>