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6" r:id="rId2"/>
    <p:sldId id="283" r:id="rId3"/>
    <p:sldId id="279" r:id="rId4"/>
    <p:sldId id="277" r:id="rId5"/>
    <p:sldId id="270" r:id="rId6"/>
    <p:sldId id="257" r:id="rId7"/>
    <p:sldId id="282" r:id="rId8"/>
    <p:sldId id="281" r:id="rId9"/>
    <p:sldId id="261" r:id="rId10"/>
    <p:sldId id="262" r:id="rId11"/>
    <p:sldId id="265" r:id="rId12"/>
    <p:sldId id="256" r:id="rId13"/>
    <p:sldId id="284" r:id="rId14"/>
    <p:sldId id="260" r:id="rId15"/>
    <p:sldId id="263" r:id="rId16"/>
    <p:sldId id="266" r:id="rId17"/>
    <p:sldId id="264" r:id="rId18"/>
    <p:sldId id="269" r:id="rId19"/>
    <p:sldId id="268" r:id="rId20"/>
    <p:sldId id="267" r:id="rId21"/>
    <p:sldId id="278" r:id="rId22"/>
    <p:sldId id="280" r:id="rId23"/>
    <p:sldId id="272" r:id="rId24"/>
    <p:sldId id="273" r:id="rId25"/>
    <p:sldId id="275" r:id="rId26"/>
    <p:sldId id="274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02" autoAdjust="0"/>
  </p:normalViewPr>
  <p:slideViewPr>
    <p:cSldViewPr>
      <p:cViewPr varScale="1">
        <p:scale>
          <a:sx n="102" d="100"/>
          <a:sy n="102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F90B4-4A6C-42A0-91AA-106FD063499E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5817-2435-4F31-92C1-4411D5CD8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B5D0-EFCE-499E-94CB-AA7EE8BA0E50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76B27-39B9-4AD6-A666-A8F9A274D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interior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portrait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art.org/en/paintings-by-media/paper" TargetMode="External"/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watercolo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genre/genre-painting" TargetMode="External"/><Relationship Id="rId5" Type="http://schemas.openxmlformats.org/officeDocument/2006/relationships/hyperlink" Target="https://www.wikiart.org/en/carl-larsson/by-series/a-home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interior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art.org/en/paintings-by-media/paper" TargetMode="External"/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watercolo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genre/genre-painting" TargetMode="External"/><Relationship Id="rId5" Type="http://schemas.openxmlformats.org/officeDocument/2006/relationships/hyperlink" Target="https://www.wikiart.org/en/carl-larsson/by-series/a-home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art.org/en/paintings-by-media/paper" TargetMode="External"/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watercolo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genre/genre-painting" TargetMode="External"/><Relationship Id="rId5" Type="http://schemas.openxmlformats.org/officeDocument/2006/relationships/hyperlink" Target="https://www.wikiart.org/en/carl-larsson/by-series/a-home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self-portrait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interior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portrait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genre-painting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ikiart.org/en/paintings-by-genre/genre-painting" TargetMode="External"/><Relationship Id="rId4" Type="http://schemas.openxmlformats.org/officeDocument/2006/relationships/hyperlink" Target="https://www.wikiart.org/en/paintings-by-style/romanticism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genre-painting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genre-painting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ikiart.org/en/paintings-by-genre/portrait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interior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genre-painting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ikiart.org/en/paintings-by-genre/genre-painting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watercolor" TargetMode="External"/><Relationship Id="rId5" Type="http://schemas.openxmlformats.org/officeDocument/2006/relationships/hyperlink" Target="https://www.wikiart.org/en/paintings-by-genre/interior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genre/genre-painting" TargetMode="External"/><Relationship Id="rId5" Type="http://schemas.openxmlformats.org/officeDocument/2006/relationships/hyperlink" Target="https://www.wikiart.org/en/carl-larsson/by-series/a-home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pastel" TargetMode="External"/><Relationship Id="rId5" Type="http://schemas.openxmlformats.org/officeDocument/2006/relationships/hyperlink" Target="https://www.wikiart.org/en/paintings-by-genre/portrait" TargetMode="External"/><Relationship Id="rId4" Type="http://schemas.openxmlformats.org/officeDocument/2006/relationships/hyperlink" Target="https://www.wikiart.org/en/paintings-by-style/impressionism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pap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media/pastel" TargetMode="External"/><Relationship Id="rId5" Type="http://schemas.openxmlformats.org/officeDocument/2006/relationships/hyperlink" Target="https://www.wikiart.org/en/paintings-by-genre/portrait" TargetMode="External"/><Relationship Id="rId4" Type="http://schemas.openxmlformats.org/officeDocument/2006/relationships/hyperlink" Target="https://www.wikiart.org/en/paintings-by-style/impressionism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ikiart.org/en/paintings-by-genre/self-portrait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art.org/en/paintings-by-media/paper" TargetMode="External"/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watercolo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genre/landscape" TargetMode="External"/><Relationship Id="rId5" Type="http://schemas.openxmlformats.org/officeDocument/2006/relationships/hyperlink" Target="https://www.wikiart.org/en/carl-larsson/by-series/a-home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art.org/en/paintings-by-media/paper" TargetMode="External"/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watercolo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genre/landscape" TargetMode="External"/><Relationship Id="rId5" Type="http://schemas.openxmlformats.org/officeDocument/2006/relationships/hyperlink" Target="https://www.wikiart.org/en/carl-larsson/by-series/a-home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art.org/en/paintings-by-media/paper" TargetMode="External"/><Relationship Id="rId3" Type="http://schemas.openxmlformats.org/officeDocument/2006/relationships/hyperlink" Target="https://www.wikiart.org/en/carl-larsson" TargetMode="External"/><Relationship Id="rId7" Type="http://schemas.openxmlformats.org/officeDocument/2006/relationships/hyperlink" Target="https://www.wikiart.org/en/paintings-by-media/watercolo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art.org/en/paintings-by-genre/landscape" TargetMode="External"/><Relationship Id="rId5" Type="http://schemas.openxmlformats.org/officeDocument/2006/relationships/hyperlink" Target="https://www.wikiart.org/en/carl-larsson/by-series/a-home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carl-larss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ikiart.org/en/paintings-by-genre/genre-painting" TargetMode="External"/><Relationship Id="rId4" Type="http://schemas.openxmlformats.org/officeDocument/2006/relationships/hyperlink" Target="https://www.wikiart.org/en/paintings-by-style/art-nouveau-moder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Carl and Karin (</a:t>
            </a:r>
            <a:r>
              <a:rPr lang="en-US" sz="1200" b="1" dirty="0" err="1" smtClean="0"/>
              <a:t>Bergöö</a:t>
            </a:r>
            <a:r>
              <a:rPr lang="en-US" sz="1200" b="1" dirty="0" smtClean="0">
                <a:solidFill>
                  <a:schemeClr val="tx1"/>
                </a:solidFill>
              </a:rPr>
              <a:t>) </a:t>
            </a:r>
            <a:r>
              <a:rPr lang="en-US" sz="1200" b="1" dirty="0" err="1" smtClean="0">
                <a:solidFill>
                  <a:schemeClr val="tx1"/>
                </a:solidFill>
              </a:rPr>
              <a:t>Carlsson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circa 1882-1883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Flowers on the windowsill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1894;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interior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Ulf and Pontus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1894;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portrait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Breakfast under the Big Birch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c.1895;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Series: </a:t>
            </a:r>
            <a:r>
              <a:rPr lang="en-US" dirty="0" smtClean="0">
                <a:hlinkClick r:id="rId5"/>
              </a:rPr>
              <a:t>A 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6"/>
              </a:rPr>
              <a:t>genre painting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7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Dimensions: 32 x 43 cm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Studio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1895;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interior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Day of Celebration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c.1895;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Series: </a:t>
            </a:r>
            <a:r>
              <a:rPr lang="en-US" dirty="0" smtClean="0">
                <a:hlinkClick r:id="rId5"/>
              </a:rPr>
              <a:t>A 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6"/>
              </a:rPr>
              <a:t>genre painting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7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Dimensions: 32 x 43 cm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Yard and Washhouse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c.1895;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Series: </a:t>
            </a:r>
            <a:r>
              <a:rPr lang="en-US" dirty="0" smtClean="0">
                <a:hlinkClick r:id="rId5"/>
              </a:rPr>
              <a:t>A 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6"/>
              </a:rPr>
              <a:t>genre painting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7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Dimensions: 32 x 43 cm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Brita and me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self-portrait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Studio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1895;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interior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Karin and </a:t>
            </a:r>
            <a:r>
              <a:rPr lang="en-US" b="1" dirty="0" err="1" smtClean="0"/>
              <a:t>Kersti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1898;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portrait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Kitchen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c.1898;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genre painting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Clair </a:t>
            </a:r>
            <a:r>
              <a:rPr lang="en-US" b="1" dirty="0" err="1" smtClean="0"/>
              <a:t>Obscur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fr-FR" dirty="0" smtClean="0"/>
              <a:t>Date: 1877; </a:t>
            </a:r>
            <a:r>
              <a:rPr lang="fr-FR" dirty="0" err="1" smtClean="0"/>
              <a:t>Sweden</a:t>
            </a:r>
            <a:r>
              <a:rPr lang="fr-FR" dirty="0" smtClean="0"/>
              <a:t> </a:t>
            </a:r>
            <a:r>
              <a:rPr lang="fr-FR" baseline="-25000" dirty="0" smtClean="0"/>
              <a:t>*</a:t>
            </a:r>
            <a:r>
              <a:rPr lang="fr-FR" dirty="0" smtClean="0"/>
              <a:t> </a:t>
            </a:r>
          </a:p>
          <a:p>
            <a:r>
              <a:rPr lang="fr-FR" dirty="0" smtClean="0"/>
              <a:t>Style: </a:t>
            </a:r>
            <a:r>
              <a:rPr lang="fr-FR" dirty="0" err="1" smtClean="0">
                <a:hlinkClick r:id="rId4"/>
              </a:rPr>
              <a:t>Romanticism</a:t>
            </a:r>
            <a:r>
              <a:rPr lang="fr-FR" dirty="0" smtClean="0"/>
              <a:t> </a:t>
            </a:r>
          </a:p>
          <a:p>
            <a:r>
              <a:rPr lang="fr-FR" dirty="0" smtClean="0"/>
              <a:t>Genre: </a:t>
            </a:r>
            <a:r>
              <a:rPr lang="fr-FR" dirty="0" smtClean="0">
                <a:hlinkClick r:id="rId5"/>
              </a:rPr>
              <a:t>genre painting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Karin’s Name</a:t>
            </a:r>
            <a:r>
              <a:rPr lang="en-US" b="1" baseline="0" dirty="0" smtClean="0"/>
              <a:t> Day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1899;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genre painting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Carl Larsson’s bed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1899;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genre painting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Brita as </a:t>
            </a:r>
            <a:r>
              <a:rPr lang="en-US" b="1" dirty="0" err="1" smtClean="0"/>
              <a:t>Iduna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fr-FR" dirty="0" smtClean="0"/>
              <a:t>Date: 1901; </a:t>
            </a:r>
            <a:r>
              <a:rPr lang="fr-FR" dirty="0" err="1" smtClean="0"/>
              <a:t>Sweden</a:t>
            </a:r>
            <a:r>
              <a:rPr lang="fr-FR" dirty="0" smtClean="0"/>
              <a:t> </a:t>
            </a:r>
            <a:r>
              <a:rPr lang="fr-FR" baseline="-25000" dirty="0" smtClean="0"/>
              <a:t>*</a:t>
            </a:r>
            <a:r>
              <a:rPr lang="fr-FR" dirty="0" smtClean="0"/>
              <a:t> </a:t>
            </a:r>
          </a:p>
          <a:p>
            <a:r>
              <a:rPr lang="fr-FR" dirty="0" smtClean="0"/>
              <a:t>Style: </a:t>
            </a:r>
            <a:r>
              <a:rPr lang="fr-FR" dirty="0" smtClean="0">
                <a:hlinkClick r:id="rId4"/>
              </a:rPr>
              <a:t>Art Nouveau (Modern)</a:t>
            </a:r>
            <a:r>
              <a:rPr lang="fr-FR" dirty="0" smtClean="0"/>
              <a:t> </a:t>
            </a:r>
          </a:p>
          <a:p>
            <a:r>
              <a:rPr lang="fr-FR" dirty="0" smtClean="0"/>
              <a:t>Genre: </a:t>
            </a:r>
            <a:r>
              <a:rPr lang="fr-FR" dirty="0" smtClean="0">
                <a:hlinkClick r:id="rId5"/>
              </a:rPr>
              <a:t>portrait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Peek-a-Boo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1901;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interior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Apple Harvest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fr-FR" dirty="0" smtClean="0"/>
              <a:t>Date: 1903; </a:t>
            </a:r>
            <a:r>
              <a:rPr lang="fr-FR" dirty="0" err="1" smtClean="0"/>
              <a:t>Sweden</a:t>
            </a:r>
            <a:r>
              <a:rPr lang="fr-FR" dirty="0" smtClean="0"/>
              <a:t> </a:t>
            </a:r>
            <a:r>
              <a:rPr lang="fr-FR" baseline="-25000" dirty="0" smtClean="0"/>
              <a:t>*</a:t>
            </a:r>
            <a:r>
              <a:rPr lang="fr-FR" dirty="0" smtClean="0"/>
              <a:t> </a:t>
            </a:r>
          </a:p>
          <a:p>
            <a:r>
              <a:rPr lang="fr-FR" dirty="0" smtClean="0"/>
              <a:t>Style: </a:t>
            </a:r>
            <a:r>
              <a:rPr lang="fr-FR" dirty="0" smtClean="0">
                <a:hlinkClick r:id="rId4"/>
              </a:rPr>
              <a:t>Art Nouveau (Modern)</a:t>
            </a:r>
            <a:r>
              <a:rPr lang="fr-FR" dirty="0" smtClean="0"/>
              <a:t> </a:t>
            </a:r>
          </a:p>
          <a:p>
            <a:r>
              <a:rPr lang="fr-FR" dirty="0" smtClean="0"/>
              <a:t>Genre: </a:t>
            </a:r>
            <a:r>
              <a:rPr lang="fr-FR" dirty="0" smtClean="0">
                <a:hlinkClick r:id="rId5"/>
              </a:rPr>
              <a:t>genre painting</a:t>
            </a:r>
            <a:r>
              <a:rPr lang="fr-FR" dirty="0" smtClean="0"/>
              <a:t> </a:t>
            </a:r>
          </a:p>
          <a:p>
            <a:r>
              <a:rPr lang="fr-FR" dirty="0" smtClean="0"/>
              <a:t>Media: </a:t>
            </a:r>
            <a:r>
              <a:rPr lang="fr-FR" dirty="0" err="1" smtClean="0">
                <a:hlinkClick r:id="rId6"/>
              </a:rPr>
              <a:t>watercolor</a:t>
            </a:r>
            <a:r>
              <a:rPr lang="fr-FR" dirty="0" smtClean="0"/>
              <a:t>, </a:t>
            </a:r>
            <a:r>
              <a:rPr lang="fr-FR" dirty="0" err="1" smtClean="0">
                <a:hlinkClick r:id="rId7"/>
              </a:rPr>
              <a:t>paper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Location: </a:t>
            </a:r>
            <a:r>
              <a:rPr lang="fr-FR" dirty="0" err="1" smtClean="0"/>
              <a:t>Private</a:t>
            </a:r>
            <a:r>
              <a:rPr lang="fr-FR" dirty="0" smtClean="0"/>
              <a:t> Collection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Karin on the Shore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fr-FR" dirty="0" smtClean="0"/>
              <a:t>Date: </a:t>
            </a:r>
            <a:r>
              <a:rPr lang="fr-FR" dirty="0" err="1" smtClean="0"/>
              <a:t>circa</a:t>
            </a:r>
            <a:r>
              <a:rPr lang="fr-FR" dirty="0" smtClean="0"/>
              <a:t> 1908; </a:t>
            </a:r>
            <a:r>
              <a:rPr lang="fr-FR" dirty="0" err="1" smtClean="0"/>
              <a:t>Sweden</a:t>
            </a:r>
            <a:r>
              <a:rPr lang="fr-FR" dirty="0" smtClean="0"/>
              <a:t> </a:t>
            </a:r>
            <a:endParaRPr lang="fr-FR" baseline="-25000" dirty="0" smtClean="0"/>
          </a:p>
          <a:p>
            <a:r>
              <a:rPr lang="fr-FR" dirty="0" smtClean="0"/>
              <a:t>Style: </a:t>
            </a:r>
            <a:r>
              <a:rPr lang="fr-FR" dirty="0" smtClean="0">
                <a:hlinkClick r:id="rId4"/>
              </a:rPr>
              <a:t>Art Nouveau (Modern)</a:t>
            </a:r>
            <a:r>
              <a:rPr lang="fr-FR" dirty="0" smtClean="0"/>
              <a:t> </a:t>
            </a:r>
          </a:p>
          <a:p>
            <a:r>
              <a:rPr lang="fr-FR" dirty="0" smtClean="0"/>
              <a:t>Genre: </a:t>
            </a:r>
            <a:r>
              <a:rPr lang="fr-FR" dirty="0" smtClean="0">
                <a:hlinkClick r:id="rId5"/>
              </a:rPr>
              <a:t>genre painting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Interior With a Cactus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1914;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5"/>
              </a:rPr>
              <a:t>interior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6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paper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Midvinterblot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c.1915;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Series: </a:t>
            </a:r>
            <a:r>
              <a:rPr lang="en-US" dirty="0" smtClean="0">
                <a:hlinkClick r:id="rId5"/>
              </a:rPr>
              <a:t>A 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6"/>
              </a:rPr>
              <a:t>genre painting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Oil on canvas</a:t>
            </a:r>
          </a:p>
          <a:p>
            <a:r>
              <a:rPr lang="en-US" dirty="0" smtClean="0"/>
              <a:t>Dimensions: 640 x 1360 cm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A Studio Idyll.  The Artist’s Wife with Daughter Suzanne</a:t>
            </a:r>
          </a:p>
          <a:p>
            <a:r>
              <a:rPr lang="en-US" dirty="0" smtClean="0">
                <a:hlinkClick r:id="rId3"/>
              </a:rPr>
              <a:t>Carl </a:t>
            </a:r>
            <a:r>
              <a:rPr lang="en-US" dirty="0" smtClean="0">
                <a:hlinkClick r:id="rId3"/>
              </a:rPr>
              <a:t>Larsson</a:t>
            </a:r>
            <a:r>
              <a:rPr lang="en-US" dirty="0" smtClean="0"/>
              <a:t> </a:t>
            </a:r>
          </a:p>
          <a:p>
            <a:r>
              <a:rPr lang="fr-FR" dirty="0" smtClean="0"/>
              <a:t>Date</a:t>
            </a:r>
            <a:r>
              <a:rPr lang="fr-FR" smtClean="0"/>
              <a:t>: </a:t>
            </a:r>
            <a:r>
              <a:rPr lang="fr-FR" smtClean="0"/>
              <a:t>1884</a:t>
            </a:r>
            <a:r>
              <a:rPr lang="fr-FR" dirty="0" smtClean="0"/>
              <a:t>; </a:t>
            </a:r>
            <a:r>
              <a:rPr lang="fr-FR" dirty="0" err="1" smtClean="0"/>
              <a:t>Sweden</a:t>
            </a:r>
            <a:r>
              <a:rPr lang="fr-FR" dirty="0" smtClean="0"/>
              <a:t> </a:t>
            </a:r>
            <a:r>
              <a:rPr lang="fr-FR" baseline="-25000" dirty="0" smtClean="0"/>
              <a:t>*</a:t>
            </a:r>
            <a:r>
              <a:rPr lang="fr-FR" dirty="0" smtClean="0"/>
              <a:t> </a:t>
            </a:r>
          </a:p>
          <a:p>
            <a:r>
              <a:rPr lang="fr-FR" dirty="0" smtClean="0"/>
              <a:t>Style: </a:t>
            </a:r>
            <a:r>
              <a:rPr lang="fr-FR" dirty="0" err="1" smtClean="0">
                <a:hlinkClick r:id="rId4"/>
              </a:rPr>
              <a:t>Impressionism</a:t>
            </a:r>
            <a:r>
              <a:rPr lang="fr-FR" dirty="0" smtClean="0"/>
              <a:t> </a:t>
            </a:r>
          </a:p>
          <a:p>
            <a:r>
              <a:rPr lang="fr-FR" dirty="0" smtClean="0"/>
              <a:t>Genre: </a:t>
            </a:r>
            <a:r>
              <a:rPr lang="fr-FR" dirty="0" smtClean="0">
                <a:hlinkClick r:id="rId5"/>
              </a:rPr>
              <a:t>portrait</a:t>
            </a:r>
            <a:r>
              <a:rPr lang="fr-FR" dirty="0" smtClean="0"/>
              <a:t> </a:t>
            </a:r>
          </a:p>
          <a:p>
            <a:r>
              <a:rPr lang="fr-FR" dirty="0" smtClean="0"/>
              <a:t>Media: </a:t>
            </a:r>
            <a:r>
              <a:rPr lang="fr-FR" dirty="0" smtClean="0">
                <a:hlinkClick r:id="rId6"/>
              </a:rPr>
              <a:t>pastel</a:t>
            </a:r>
            <a:r>
              <a:rPr lang="fr-FR" dirty="0" smtClean="0"/>
              <a:t>, </a:t>
            </a:r>
            <a:r>
              <a:rPr lang="fr-FR" dirty="0" err="1" smtClean="0">
                <a:hlinkClick r:id="rId7"/>
              </a:rPr>
              <a:t>paper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Location: </a:t>
            </a:r>
            <a:r>
              <a:rPr lang="fr-FR" dirty="0" err="1" smtClean="0"/>
              <a:t>Private</a:t>
            </a:r>
            <a:r>
              <a:rPr lang="fr-FR" dirty="0" smtClean="0"/>
              <a:t> Collection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Portrait of Alma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fr-FR" dirty="0" smtClean="0"/>
              <a:t>Date: 1887; </a:t>
            </a:r>
            <a:r>
              <a:rPr lang="fr-FR" dirty="0" err="1" smtClean="0"/>
              <a:t>Sweden</a:t>
            </a:r>
            <a:r>
              <a:rPr lang="fr-FR" dirty="0" smtClean="0"/>
              <a:t> </a:t>
            </a:r>
            <a:r>
              <a:rPr lang="fr-FR" baseline="-25000" dirty="0" smtClean="0"/>
              <a:t>*</a:t>
            </a:r>
            <a:r>
              <a:rPr lang="fr-FR" dirty="0" smtClean="0"/>
              <a:t> </a:t>
            </a:r>
          </a:p>
          <a:p>
            <a:r>
              <a:rPr lang="fr-FR" dirty="0" smtClean="0"/>
              <a:t>Style: </a:t>
            </a:r>
            <a:r>
              <a:rPr lang="fr-FR" dirty="0" err="1" smtClean="0">
                <a:hlinkClick r:id="rId4"/>
              </a:rPr>
              <a:t>Impressionism</a:t>
            </a:r>
            <a:r>
              <a:rPr lang="fr-FR" dirty="0" smtClean="0"/>
              <a:t> </a:t>
            </a:r>
          </a:p>
          <a:p>
            <a:r>
              <a:rPr lang="fr-FR" dirty="0" smtClean="0"/>
              <a:t>Genre: </a:t>
            </a:r>
            <a:r>
              <a:rPr lang="fr-FR" dirty="0" smtClean="0">
                <a:hlinkClick r:id="rId5"/>
              </a:rPr>
              <a:t>portrait</a:t>
            </a:r>
            <a:r>
              <a:rPr lang="fr-FR" dirty="0" smtClean="0"/>
              <a:t> </a:t>
            </a:r>
          </a:p>
          <a:p>
            <a:r>
              <a:rPr lang="fr-FR" dirty="0" smtClean="0"/>
              <a:t>Media: </a:t>
            </a:r>
            <a:r>
              <a:rPr lang="fr-FR" dirty="0" smtClean="0">
                <a:hlinkClick r:id="rId6"/>
              </a:rPr>
              <a:t>pastel</a:t>
            </a:r>
            <a:r>
              <a:rPr lang="fr-FR" dirty="0" smtClean="0"/>
              <a:t>, </a:t>
            </a:r>
            <a:r>
              <a:rPr lang="fr-FR" dirty="0" err="1" smtClean="0">
                <a:hlinkClick r:id="rId7"/>
              </a:rPr>
              <a:t>paper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Location: </a:t>
            </a:r>
            <a:r>
              <a:rPr lang="fr-FR" dirty="0" err="1" smtClean="0"/>
              <a:t>Private</a:t>
            </a:r>
            <a:r>
              <a:rPr lang="fr-FR" dirty="0" smtClean="0"/>
              <a:t> Collection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Self-portrait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fr-FR" dirty="0" smtClean="0"/>
              <a:t>Date: 1891; </a:t>
            </a:r>
            <a:r>
              <a:rPr lang="fr-FR" dirty="0" err="1" smtClean="0"/>
              <a:t>Sweden</a:t>
            </a:r>
            <a:r>
              <a:rPr lang="fr-FR" dirty="0" smtClean="0"/>
              <a:t> </a:t>
            </a:r>
            <a:r>
              <a:rPr lang="fr-FR" baseline="-25000" dirty="0" smtClean="0"/>
              <a:t>*</a:t>
            </a:r>
            <a:r>
              <a:rPr lang="fr-FR" dirty="0" smtClean="0"/>
              <a:t> </a:t>
            </a:r>
          </a:p>
          <a:p>
            <a:r>
              <a:rPr lang="fr-FR" dirty="0" smtClean="0"/>
              <a:t>Style: </a:t>
            </a:r>
            <a:r>
              <a:rPr lang="fr-FR" dirty="0" smtClean="0">
                <a:hlinkClick r:id="rId4"/>
              </a:rPr>
              <a:t>Art Nouveau (Modern)</a:t>
            </a:r>
            <a:r>
              <a:rPr lang="fr-FR" dirty="0" smtClean="0"/>
              <a:t> </a:t>
            </a:r>
          </a:p>
          <a:p>
            <a:r>
              <a:rPr lang="fr-FR" dirty="0" smtClean="0"/>
              <a:t>Genre: </a:t>
            </a:r>
            <a:r>
              <a:rPr lang="fr-FR" dirty="0" smtClean="0">
                <a:hlinkClick r:id="rId5"/>
              </a:rPr>
              <a:t>self-portrait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Cottage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c.1895;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Series: </a:t>
            </a:r>
            <a:r>
              <a:rPr lang="en-US" dirty="0" smtClean="0">
                <a:hlinkClick r:id="rId5"/>
              </a:rPr>
              <a:t>A 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6"/>
              </a:rPr>
              <a:t>landscape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7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Dimensions: 32 x 43 cm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Cottage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c.1895;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Series: </a:t>
            </a:r>
            <a:r>
              <a:rPr lang="en-US" dirty="0" smtClean="0">
                <a:hlinkClick r:id="rId5"/>
              </a:rPr>
              <a:t>A 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6"/>
              </a:rPr>
              <a:t>landscape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7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Dimensions: 32 x 43 cm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Cottage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Date: c.1895; Sweden 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Style: </a:t>
            </a:r>
            <a:r>
              <a:rPr lang="en-US" dirty="0" smtClean="0">
                <a:hlinkClick r:id="rId4"/>
              </a:rPr>
              <a:t>Art Nouveau (Modern)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Series: </a:t>
            </a:r>
            <a:r>
              <a:rPr lang="en-US" dirty="0" smtClean="0">
                <a:hlinkClick r:id="rId5"/>
              </a:rPr>
              <a:t>A 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Genre: </a:t>
            </a:r>
            <a:r>
              <a:rPr lang="en-US" dirty="0" smtClean="0">
                <a:hlinkClick r:id="rId6"/>
              </a:rPr>
              <a:t>landscape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Media: </a:t>
            </a:r>
            <a:r>
              <a:rPr lang="en-US" dirty="0" smtClean="0">
                <a:hlinkClick r:id="rId7"/>
              </a:rPr>
              <a:t>watercolor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Dimensions: 32 x 43 cm 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Nationalmuseum</a:t>
            </a:r>
            <a:r>
              <a:rPr lang="en-US" dirty="0" smtClean="0"/>
              <a:t>, Stockholm, Sweden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Christmas Morning</a:t>
            </a:r>
          </a:p>
          <a:p>
            <a:r>
              <a:rPr lang="en-US" dirty="0" smtClean="0">
                <a:hlinkClick r:id="rId3"/>
              </a:rPr>
              <a:t>Carl Larsson</a:t>
            </a:r>
            <a:r>
              <a:rPr lang="en-US" dirty="0" smtClean="0"/>
              <a:t> </a:t>
            </a:r>
          </a:p>
          <a:p>
            <a:r>
              <a:rPr lang="fr-FR" dirty="0" smtClean="0"/>
              <a:t>Date: 1894; </a:t>
            </a:r>
            <a:r>
              <a:rPr lang="fr-FR" dirty="0" err="1" smtClean="0"/>
              <a:t>Sweden</a:t>
            </a:r>
            <a:r>
              <a:rPr lang="fr-FR" dirty="0" smtClean="0"/>
              <a:t> </a:t>
            </a:r>
            <a:r>
              <a:rPr lang="fr-FR" baseline="-25000" dirty="0" smtClean="0"/>
              <a:t>*</a:t>
            </a:r>
            <a:r>
              <a:rPr lang="fr-FR" dirty="0" smtClean="0"/>
              <a:t> </a:t>
            </a:r>
          </a:p>
          <a:p>
            <a:r>
              <a:rPr lang="fr-FR" dirty="0" smtClean="0"/>
              <a:t>Style: </a:t>
            </a:r>
            <a:r>
              <a:rPr lang="fr-FR" dirty="0" smtClean="0">
                <a:hlinkClick r:id="rId4"/>
              </a:rPr>
              <a:t>Art Nouveau (Modern)</a:t>
            </a:r>
            <a:r>
              <a:rPr lang="fr-FR" dirty="0" smtClean="0"/>
              <a:t> </a:t>
            </a:r>
          </a:p>
          <a:p>
            <a:r>
              <a:rPr lang="fr-FR" dirty="0" smtClean="0"/>
              <a:t>Genre: </a:t>
            </a:r>
            <a:r>
              <a:rPr lang="fr-FR" dirty="0" smtClean="0">
                <a:hlinkClick r:id="rId5"/>
              </a:rPr>
              <a:t>genre painting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6B27-39B9-4AD6-A666-A8F9A274D3D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8D41A-9BF5-4D57-A5D3-631077F1FAC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6F50C-4E40-4E22-99DB-8A6F77A3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ndbor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ndbor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486400"/>
            <a:ext cx="4191000" cy="8382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3400" b="1" dirty="0" smtClean="0">
                <a:solidFill>
                  <a:schemeClr val="tx1"/>
                </a:solidFill>
              </a:rPr>
              <a:t>Carl and Karin (</a:t>
            </a:r>
            <a:r>
              <a:rPr lang="en-US" sz="3400" b="1" dirty="0" err="1" smtClean="0"/>
              <a:t>Bergöö</a:t>
            </a:r>
            <a:r>
              <a:rPr lang="en-US" sz="3400" b="1" dirty="0" smtClean="0">
                <a:solidFill>
                  <a:schemeClr val="tx1"/>
                </a:solidFill>
              </a:rPr>
              <a:t>) </a:t>
            </a:r>
            <a:r>
              <a:rPr lang="en-US" sz="3400" b="1" dirty="0" err="1" smtClean="0">
                <a:solidFill>
                  <a:schemeClr val="tx1"/>
                </a:solidFill>
              </a:rPr>
              <a:t>Carlsson</a:t>
            </a:r>
            <a:r>
              <a:rPr lang="en-US" dirty="0"/>
              <a:t>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circa 1882-1883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66566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"/>
            <a:ext cx="7620000" cy="490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Flowers on the Windowsill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- 1894</a:t>
            </a:r>
          </a:p>
          <a:p>
            <a:endParaRPr lang="en-US" dirty="0"/>
          </a:p>
        </p:txBody>
      </p:sp>
      <p:pic>
        <p:nvPicPr>
          <p:cNvPr id="23554" name="Picture 2" descr="Flowers on the windowsill, 1894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1910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Ulf and Pontus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- 1894</a:t>
            </a:r>
          </a:p>
          <a:p>
            <a:endParaRPr lang="en-US" dirty="0"/>
          </a:p>
        </p:txBody>
      </p:sp>
      <p:pic>
        <p:nvPicPr>
          <p:cNvPr id="37890" name="Picture 2" descr="Ulf and Pontus, 1894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"/>
            <a:ext cx="29337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Breakfast under the Big Birch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Carl Larsson - 1895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uploads6.wikiart.org/images/carl-larsson/breakfast-under-the-big-birch%281%29.jpg%21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694676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The Studio</a:t>
            </a:r>
          </a:p>
          <a:p>
            <a:pPr algn="ctr">
              <a:buNone/>
            </a:pPr>
            <a:r>
              <a:rPr lang="en-US" dirty="0" smtClean="0"/>
              <a:t>Carl Larsson - 1895</a:t>
            </a:r>
            <a:endParaRPr lang="en-US" dirty="0"/>
          </a:p>
        </p:txBody>
      </p:sp>
      <p:pic>
        <p:nvPicPr>
          <p:cNvPr id="2050" name="Picture 2" descr="The Studio, 1895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132016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A Day of Celebration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- 1895</a:t>
            </a:r>
          </a:p>
          <a:p>
            <a:endParaRPr lang="en-US" dirty="0"/>
          </a:p>
        </p:txBody>
      </p:sp>
      <p:pic>
        <p:nvPicPr>
          <p:cNvPr id="27650" name="Picture 2" descr="A Day of Celebration, c.1895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24609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Yard and Washhouse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- 1895</a:t>
            </a:r>
          </a:p>
          <a:p>
            <a:endParaRPr lang="en-US" dirty="0"/>
          </a:p>
        </p:txBody>
      </p:sp>
      <p:pic>
        <p:nvPicPr>
          <p:cNvPr id="44034" name="Picture 2" descr="The Yard and Wash-House, c.1895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73458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1910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Brita and me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- 1895</a:t>
            </a:r>
          </a:p>
          <a:p>
            <a:endParaRPr lang="en-US" dirty="0"/>
          </a:p>
        </p:txBody>
      </p:sp>
      <p:pic>
        <p:nvPicPr>
          <p:cNvPr id="46082" name="Picture 2" descr="Brita and me, 1895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2645664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Studio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- 1895</a:t>
            </a:r>
          </a:p>
          <a:p>
            <a:endParaRPr lang="en-US" dirty="0"/>
          </a:p>
        </p:txBody>
      </p:sp>
      <p:pic>
        <p:nvPicPr>
          <p:cNvPr id="39938" name="Picture 2" descr="The Studio, 1895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132016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1910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Karin and </a:t>
            </a:r>
            <a:r>
              <a:rPr lang="en-US" b="1" dirty="0" err="1" smtClean="0">
                <a:solidFill>
                  <a:schemeClr val="tx1"/>
                </a:solidFill>
              </a:rPr>
              <a:t>Kersti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- 1898</a:t>
            </a:r>
          </a:p>
          <a:p>
            <a:endParaRPr lang="en-US" dirty="0"/>
          </a:p>
        </p:txBody>
      </p:sp>
      <p:pic>
        <p:nvPicPr>
          <p:cNvPr id="52226" name="Picture 2" descr="Karin and Kersti, 1898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279501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Kitchen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- 1898</a:t>
            </a:r>
          </a:p>
          <a:p>
            <a:endParaRPr lang="en-US" dirty="0"/>
          </a:p>
        </p:txBody>
      </p:sp>
      <p:pic>
        <p:nvPicPr>
          <p:cNvPr id="48130" name="Picture 2" descr="The Kitchen, c.1898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41910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Clair </a:t>
            </a:r>
            <a:r>
              <a:rPr lang="en-US" b="1" dirty="0" err="1" smtClean="0">
                <a:solidFill>
                  <a:schemeClr val="tx1"/>
                </a:solidFill>
              </a:rPr>
              <a:t>Obscur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- 1877</a:t>
            </a:r>
          </a:p>
          <a:p>
            <a:endParaRPr lang="en-US" dirty="0"/>
          </a:p>
        </p:txBody>
      </p:sp>
      <p:pic>
        <p:nvPicPr>
          <p:cNvPr id="66564" name="Picture 4" descr="Clair obscur, 1877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838200"/>
            <a:ext cx="45148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Karin’s Name Day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- 1899</a:t>
            </a:r>
          </a:p>
          <a:p>
            <a:endParaRPr lang="en-US" dirty="0"/>
          </a:p>
        </p:txBody>
      </p:sp>
      <p:pic>
        <p:nvPicPr>
          <p:cNvPr id="50178" name="Picture 2" descr="For Karin's name day, 1899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723163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Carl Larsson’s bed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- 1899</a:t>
            </a:r>
          </a:p>
          <a:p>
            <a:endParaRPr lang="en-US" dirty="0"/>
          </a:p>
        </p:txBody>
      </p:sp>
      <p:pic>
        <p:nvPicPr>
          <p:cNvPr id="70658" name="Picture 2" descr="https://upload.wikimedia.org/wikipedia/commons/thumb/b/ba/Carl_Larsson_-_Ett_hem_10_-_1899.tif/lossy-page1-1024px-Carl_Larsson_-_Ett_hem_10_-_1899.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438518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1910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Brita as </a:t>
            </a:r>
            <a:r>
              <a:rPr lang="en-US" b="1" dirty="0" err="1" smtClean="0">
                <a:solidFill>
                  <a:schemeClr val="tx1"/>
                </a:solidFill>
              </a:rPr>
              <a:t>Iduna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- 1901</a:t>
            </a:r>
          </a:p>
          <a:p>
            <a:endParaRPr lang="en-US" dirty="0"/>
          </a:p>
        </p:txBody>
      </p:sp>
      <p:pic>
        <p:nvPicPr>
          <p:cNvPr id="74754" name="Picture 2" descr="Brita as Iduna (Iðunn), lithography, title page for the christmas edition of Idun, 1901, 1901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"/>
            <a:ext cx="453874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Peek-a-Boo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- 1901</a:t>
            </a:r>
          </a:p>
          <a:p>
            <a:endParaRPr lang="en-US" dirty="0"/>
          </a:p>
        </p:txBody>
      </p:sp>
      <p:pic>
        <p:nvPicPr>
          <p:cNvPr id="58370" name="Picture 2" descr="Peek-a-Boo, 1901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73458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Apple Harvest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- 1903</a:t>
            </a:r>
          </a:p>
          <a:p>
            <a:endParaRPr lang="en-US" dirty="0"/>
          </a:p>
        </p:txBody>
      </p:sp>
      <p:pic>
        <p:nvPicPr>
          <p:cNvPr id="56322" name="Picture 2" descr="The Apple Harvest, 1903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662568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Karin on the Shore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– </a:t>
            </a:r>
            <a:r>
              <a:rPr lang="en-US" dirty="0" smtClean="0">
                <a:solidFill>
                  <a:schemeClr val="tx1"/>
                </a:solidFill>
              </a:rPr>
              <a:t>circa 1908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2466" name="Picture 2" descr="Karin on the shore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068234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Interior with a Cactus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- 1914</a:t>
            </a:r>
          </a:p>
          <a:p>
            <a:endParaRPr lang="en-US" dirty="0"/>
          </a:p>
        </p:txBody>
      </p:sp>
      <p:pic>
        <p:nvPicPr>
          <p:cNvPr id="64514" name="Picture 2" descr="Interior with a Cactus, 1914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791307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Midvinterblot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Carl Larsson - 1915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arl Larsson - Midwinter's Sacrifice - Google Art Pro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82210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4191000" cy="1600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A Studio Idyll.  The Artist’s Wife with Daughter Suzanne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</a:t>
            </a:r>
            <a:r>
              <a:rPr lang="en-US" dirty="0" smtClean="0">
                <a:solidFill>
                  <a:schemeClr val="tx1"/>
                </a:solidFill>
              </a:rPr>
              <a:t>1884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2706" name="Picture 2" descr="A studio idyll. The artist's wife with daughter Suzanne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"/>
            <a:ext cx="4618863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41910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Portrait of Alma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- 1887</a:t>
            </a:r>
          </a:p>
          <a:p>
            <a:endParaRPr lang="en-US" dirty="0"/>
          </a:p>
        </p:txBody>
      </p:sp>
      <p:pic>
        <p:nvPicPr>
          <p:cNvPr id="66562" name="Picture 2" descr="Portrait of Alma, 1887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33400"/>
            <a:ext cx="455676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41910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Self-portrait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- 1891</a:t>
            </a:r>
            <a:endParaRPr lang="en-US" dirty="0"/>
          </a:p>
        </p:txBody>
      </p:sp>
      <p:pic>
        <p:nvPicPr>
          <p:cNvPr id="54274" name="Picture 2" descr="Self-portrait, 1891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09600"/>
            <a:ext cx="53054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Cottage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- 1895</a:t>
            </a:r>
          </a:p>
          <a:p>
            <a:endParaRPr lang="en-US" dirty="0"/>
          </a:p>
        </p:txBody>
      </p:sp>
      <p:pic>
        <p:nvPicPr>
          <p:cNvPr id="6148" name="Picture 4" descr="The Cottage, c.1895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7787974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838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Carl Larsson's house, </a:t>
            </a:r>
            <a:r>
              <a:rPr lang="en-US" dirty="0" err="1" smtClean="0"/>
              <a:t>Lilla</a:t>
            </a:r>
            <a:r>
              <a:rPr lang="en-US" dirty="0" smtClean="0"/>
              <a:t> </a:t>
            </a:r>
            <a:r>
              <a:rPr lang="en-US" dirty="0" err="1" smtClean="0"/>
              <a:t>Hyttnäs</a:t>
            </a:r>
            <a:r>
              <a:rPr lang="en-US" dirty="0" smtClean="0"/>
              <a:t> in </a:t>
            </a:r>
            <a:r>
              <a:rPr lang="en-US" dirty="0" err="1" smtClean="0">
                <a:hlinkClick r:id="rId3" tooltip="Sundborn"/>
              </a:rPr>
              <a:t>Sundborn</a:t>
            </a:r>
            <a:r>
              <a:rPr lang="en-US" dirty="0" smtClean="0"/>
              <a:t>, a museum today</a:t>
            </a:r>
            <a:endParaRPr lang="en-US" dirty="0"/>
          </a:p>
        </p:txBody>
      </p:sp>
      <p:pic>
        <p:nvPicPr>
          <p:cNvPr id="76804" name="Picture 4" descr="https://upload.wikimedia.org/wikipedia/commons/thumb/9/94/Lilla_Hyttn%C3%A4s_2012_03.jpg/1024px-Lilla_Hyttn%C3%A4s_2012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718788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838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Carl Larsson's house, </a:t>
            </a:r>
            <a:r>
              <a:rPr lang="en-US" dirty="0" err="1" smtClean="0"/>
              <a:t>Lilla</a:t>
            </a:r>
            <a:r>
              <a:rPr lang="en-US" dirty="0" smtClean="0"/>
              <a:t> </a:t>
            </a:r>
            <a:r>
              <a:rPr lang="en-US" dirty="0" err="1" smtClean="0"/>
              <a:t>Hyttnäs</a:t>
            </a:r>
            <a:r>
              <a:rPr lang="en-US" dirty="0" smtClean="0"/>
              <a:t> in </a:t>
            </a:r>
            <a:r>
              <a:rPr lang="en-US" dirty="0" err="1" smtClean="0">
                <a:hlinkClick r:id="rId3" tooltip="Sundborn"/>
              </a:rPr>
              <a:t>Sundborn</a:t>
            </a:r>
            <a:r>
              <a:rPr lang="en-US" dirty="0" smtClean="0"/>
              <a:t>, details of the cottage</a:t>
            </a:r>
          </a:p>
          <a:p>
            <a:endParaRPr lang="en-US" dirty="0"/>
          </a:p>
        </p:txBody>
      </p:sp>
      <p:pic>
        <p:nvPicPr>
          <p:cNvPr id="78850" name="Picture 2" descr="https://upload.wikimedia.org/wikipedia/commons/thumb/0/08/Lilla_Hyttn%C3%A4s_2012z.jpg/1024px-Lilla_Hyttn%C3%A4s_2012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4071979" cy="2971800"/>
          </a:xfrm>
          <a:prstGeom prst="rect">
            <a:avLst/>
          </a:prstGeom>
          <a:noFill/>
        </p:spPr>
      </p:pic>
      <p:pic>
        <p:nvPicPr>
          <p:cNvPr id="78852" name="Picture 4" descr="https://upload.wikimedia.org/wikipedia/commons/thumb/b/b1/Lilla_Hyttn%C3%A4s_2012y.jpg/1024px-Lilla_Hyttn%C3%A4s_2012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86000"/>
            <a:ext cx="424738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41910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Christmas Morning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Carl Larsson - 1894</a:t>
            </a:r>
          </a:p>
          <a:p>
            <a:endParaRPr lang="en-US" dirty="0"/>
          </a:p>
        </p:txBody>
      </p:sp>
      <p:pic>
        <p:nvPicPr>
          <p:cNvPr id="25602" name="Picture 2" descr="Christmas Morning, 1894 - Carl Lars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"/>
            <a:ext cx="4376651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1044</Words>
  <Application>Microsoft Office PowerPoint</Application>
  <PresentationFormat>On-screen Show (4:3)</PresentationFormat>
  <Paragraphs>260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Johnson</dc:creator>
  <cp:lastModifiedBy>Chuck Johnson</cp:lastModifiedBy>
  <cp:revision>45</cp:revision>
  <dcterms:created xsi:type="dcterms:W3CDTF">2017-09-18T23:31:54Z</dcterms:created>
  <dcterms:modified xsi:type="dcterms:W3CDTF">2017-10-06T00:10:37Z</dcterms:modified>
</cp:coreProperties>
</file>